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 roundtripDataSignature="AMtx7mhfOPoWGOI61S39yrWNil8YZf1x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45f3adab3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CODY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Go over feature selection and how income is the largest factor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Feature Selection</a:t>
            </a:r>
            <a:endParaRPr/>
          </a:p>
          <a:p>
            <a:pPr indent="0" lvl="0" marL="0" rtl="0" algn="l">
              <a:lnSpc>
                <a:spcPct val="100000"/>
              </a:lnSpc>
              <a:spcBef>
                <a:spcPts val="0"/>
              </a:spcBef>
              <a:spcAft>
                <a:spcPts val="0"/>
              </a:spcAft>
              <a:buNone/>
            </a:pPr>
            <a:r>
              <a:rPr lang="en-US"/>
              <a:t>Number of Children</a:t>
            </a:r>
            <a:endParaRPr/>
          </a:p>
          <a:p>
            <a:pPr indent="0" lvl="0" marL="0" rtl="0" algn="l">
              <a:lnSpc>
                <a:spcPct val="100000"/>
              </a:lnSpc>
              <a:spcBef>
                <a:spcPts val="0"/>
              </a:spcBef>
              <a:spcAft>
                <a:spcPts val="0"/>
              </a:spcAft>
              <a:buNone/>
            </a:pPr>
            <a:r>
              <a:rPr lang="en-US"/>
              <a:t>Household Income</a:t>
            </a:r>
            <a:endParaRPr/>
          </a:p>
          <a:p>
            <a:pPr indent="0" lvl="0" marL="0" rtl="0" algn="l">
              <a:lnSpc>
                <a:spcPct val="100000"/>
              </a:lnSpc>
              <a:spcBef>
                <a:spcPts val="0"/>
              </a:spcBef>
              <a:spcAft>
                <a:spcPts val="0"/>
              </a:spcAft>
              <a:buNone/>
            </a:pPr>
            <a:r>
              <a:rPr lang="en-US"/>
              <a:t>Family Size</a:t>
            </a:r>
            <a:endParaRPr/>
          </a:p>
          <a:p>
            <a:pPr indent="0" lvl="0" marL="0" rtl="0" algn="l">
              <a:lnSpc>
                <a:spcPct val="100000"/>
              </a:lnSpc>
              <a:spcBef>
                <a:spcPts val="0"/>
              </a:spcBef>
              <a:spcAft>
                <a:spcPts val="0"/>
              </a:spcAft>
              <a:buNone/>
            </a:pPr>
            <a:r>
              <a:rPr lang="en-US"/>
              <a:t>Gender</a:t>
            </a:r>
            <a:endParaRPr/>
          </a:p>
          <a:p>
            <a:pPr indent="0" lvl="0" marL="0" rtl="0" algn="l">
              <a:lnSpc>
                <a:spcPct val="100000"/>
              </a:lnSpc>
              <a:spcBef>
                <a:spcPts val="0"/>
              </a:spcBef>
              <a:spcAft>
                <a:spcPts val="0"/>
              </a:spcAft>
              <a:buNone/>
            </a:pPr>
            <a:r>
              <a:rPr lang="en-US"/>
              <a:t>Own Car</a:t>
            </a:r>
            <a:endParaRPr/>
          </a:p>
          <a:p>
            <a:pPr indent="0" lvl="0" marL="0" rtl="0" algn="l">
              <a:lnSpc>
                <a:spcPct val="100000"/>
              </a:lnSpc>
              <a:spcBef>
                <a:spcPts val="0"/>
              </a:spcBef>
              <a:spcAft>
                <a:spcPts val="0"/>
              </a:spcAft>
              <a:buNone/>
            </a:pPr>
            <a:r>
              <a:rPr lang="en-US"/>
              <a:t>Own Realty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100"/>
              <a:buNone/>
            </a:pPr>
            <a:r>
              <a:t/>
            </a:r>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Number of Children</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Household Income</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Family Size</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Gender</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Own Car</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Own Realty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Feature Selection:</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Number of Children</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Household Income</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Family Size</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Gender</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Own Car</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Own Realty</a:t>
            </a:r>
            <a:endParaRPr/>
          </a:p>
        </p:txBody>
      </p:sp>
      <p:sp>
        <p:nvSpPr>
          <p:cNvPr id="169" name="Google Shape;169;g1045f3adab3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48cf7c575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BRADLEY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 wanted to create a pleasant experience for the end user, so we put a lot of effort into User Experience and Interface. Feel free to scan the QR code to the right to check out the site yourself. We also thought it was important to simplify the site, as it is supposed to make the process of applying for a credit card more smooth, not more intimidating. </a:t>
            </a:r>
            <a:endParaRPr/>
          </a:p>
        </p:txBody>
      </p:sp>
      <p:sp>
        <p:nvSpPr>
          <p:cNvPr id="177" name="Google Shape;177;g1048cf7c575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DAVID?</a:t>
            </a:r>
            <a:endParaRPr/>
          </a:p>
        </p:txBody>
      </p:sp>
      <p:sp>
        <p:nvSpPr>
          <p:cNvPr id="187" name="Google Shape;1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48cf7c575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eriod"/>
            </a:pPr>
            <a:r>
              <a:rPr lang="en-US"/>
              <a:t>The kaggle page wasn’t clear where the data came from, so the application of the model is limited to just the </a:t>
            </a:r>
            <a:r>
              <a:rPr lang="en-US"/>
              <a:t>theoretical, and should not be generalized</a:t>
            </a:r>
            <a:endParaRPr/>
          </a:p>
          <a:p>
            <a:pPr indent="-298450" lvl="0" marL="457200" rtl="0" algn="l">
              <a:lnSpc>
                <a:spcPct val="100000"/>
              </a:lnSpc>
              <a:spcBef>
                <a:spcPts val="0"/>
              </a:spcBef>
              <a:spcAft>
                <a:spcPts val="0"/>
              </a:spcAft>
              <a:buSzPts val="1100"/>
              <a:buAutoNum type="arabicPeriod"/>
            </a:pPr>
            <a:r>
              <a:rPr lang="en-US"/>
              <a:t>We limited the dependent variables of the dataset to some simpler and possibly less accurate measurements to support our cause of making the process less intimidating. For </a:t>
            </a:r>
            <a:r>
              <a:rPr lang="en-US"/>
              <a:t>example, we could have asked what were the remaining balances of your previous credit card statements for the past 3 months and did you pay each month off on time, but we deemed that to be intimidating to the user.</a:t>
            </a:r>
            <a:endParaRPr/>
          </a:p>
          <a:p>
            <a:pPr indent="-298450" lvl="0" marL="457200" rtl="0" algn="l">
              <a:lnSpc>
                <a:spcPct val="100000"/>
              </a:lnSpc>
              <a:spcBef>
                <a:spcPts val="0"/>
              </a:spcBef>
              <a:spcAft>
                <a:spcPts val="0"/>
              </a:spcAft>
              <a:buSzPts val="1100"/>
              <a:buAutoNum type="arabicPeriod"/>
            </a:pPr>
            <a:r>
              <a:rPr lang="en-US"/>
              <a:t>The model was only 62% </a:t>
            </a:r>
            <a:r>
              <a:rPr lang="en-US"/>
              <a:t>accurate in its prediction, so it doesn’t have the best predicting capability</a:t>
            </a:r>
            <a:endParaRPr/>
          </a:p>
          <a:p>
            <a:pPr indent="-298450" lvl="0" marL="457200" rtl="0" algn="l">
              <a:lnSpc>
                <a:spcPct val="100000"/>
              </a:lnSpc>
              <a:spcBef>
                <a:spcPts val="0"/>
              </a:spcBef>
              <a:spcAft>
                <a:spcPts val="0"/>
              </a:spcAft>
              <a:buSzPts val="1100"/>
              <a:buAutoNum type="arabicPeriod"/>
            </a:pPr>
            <a:r>
              <a:rPr lang="en-US"/>
              <a:t>Because we didn’t limit user entry, some entries may not be accurate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Let’s make sure to practice presenting with the presenter mode***</a:t>
            </a:r>
            <a:endParaRPr/>
          </a:p>
        </p:txBody>
      </p:sp>
      <p:sp>
        <p:nvSpPr>
          <p:cNvPr id="194" name="Google Shape;194;g1048cf7c575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48cf7c57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g1048cf7c575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48cf7c575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g1048cf7c575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MARIE</a:t>
            </a:r>
            <a:endParaRPr/>
          </a:p>
        </p:txBody>
      </p:sp>
      <p:sp>
        <p:nvSpPr>
          <p:cNvPr id="113" name="Google Shape;11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28e91a88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g1028e91a88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c914c605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CODY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Talk through how the data was originally set up as a time series and that you had to create a new target column or dependent variable called “Credit Risk”. People were labeled as high risk if they missed a payment and people were labeled as low risk if they did not miss a payment.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100"/>
              <a:buNone/>
            </a:pPr>
            <a:r>
              <a:t/>
            </a:r>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Number of Children</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Household Income</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Family Size</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Gender</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Own Car</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Own Realty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Feature Selection:</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Number of Children</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Household Income</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Family Size</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Gender</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Own Car</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Own Realty</a:t>
            </a:r>
            <a:endParaRPr/>
          </a:p>
        </p:txBody>
      </p:sp>
      <p:sp>
        <p:nvSpPr>
          <p:cNvPr id="141" name="Google Shape;141;gfc914c605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45f3adab3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CODY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Talk through how the data was originally set up as a time series and that you had to create a new target column or dependent variable called “Credit Risk”. People were labeled as high risk if they missed a payment and people were labeled as low risk if they did not miss a payment.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100"/>
              <a:buNone/>
            </a:pPr>
            <a:r>
              <a:t/>
            </a:r>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Number of Children</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Household Income</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Family Size</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Gender</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Own Car</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Own Realty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Feature Selection:</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Number of Children</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Household Income</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Family Size</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Gender</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Own Car</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Own Realty</a:t>
            </a:r>
            <a:endParaRPr/>
          </a:p>
        </p:txBody>
      </p:sp>
      <p:sp>
        <p:nvSpPr>
          <p:cNvPr id="150" name="Google Shape;150;g1045f3adab3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45f3adab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CODY</a:t>
            </a:r>
            <a:endParaRPr/>
          </a:p>
          <a:p>
            <a:pPr indent="0" lvl="0" marL="0" rtl="0" algn="l">
              <a:lnSpc>
                <a:spcPct val="100000"/>
              </a:lnSpc>
              <a:spcBef>
                <a:spcPts val="0"/>
              </a:spcBef>
              <a:spcAft>
                <a:spcPts val="0"/>
              </a:spcAft>
              <a:buNone/>
            </a:pPr>
            <a:r>
              <a:rPr lang="en-US"/>
              <a:t>The machine learning models that we used was the Random Forest and Logistics Regression models. We used these models because the dependent variable is binary meaning it was either “True or False” in this case “High Risk” or Low Risk”. We ran the models without scaling the data and the best </a:t>
            </a:r>
            <a:r>
              <a:rPr lang="en-US"/>
              <a:t>accuracy result came from the Random Forest model at 61%. We noticed that there were a lot of false positives which is why we decided to scale the data to see if we can get a better accuracy result. After scaling the data, we increased our accuracy to 62%.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100"/>
              <a:buNone/>
            </a:pPr>
            <a:r>
              <a:t/>
            </a:r>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Number of Children</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Household Income</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Family Size</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Gender</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Own Car</a:t>
            </a:r>
            <a:endParaRPr sz="2500">
              <a:solidFill>
                <a:schemeClr val="lt1"/>
              </a:solidFill>
              <a:latin typeface="Calibri"/>
              <a:ea typeface="Calibri"/>
              <a:cs typeface="Calibri"/>
              <a:sym typeface="Calibri"/>
            </a:endParaRPr>
          </a:p>
          <a:p>
            <a:pPr indent="-387350" lvl="1" marL="914400" rtl="0" algn="l">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Own Realty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Feature Selection:</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Number of Children</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Household Income</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Family Size</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Gender</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Own Car</a:t>
            </a:r>
            <a:endParaRPr sz="2000">
              <a:solidFill>
                <a:schemeClr val="lt1"/>
              </a:solidFill>
              <a:latin typeface="Calibri"/>
              <a:ea typeface="Calibri"/>
              <a:cs typeface="Calibri"/>
              <a:sym typeface="Calibri"/>
            </a:endParaRPr>
          </a:p>
          <a:p>
            <a:pPr indent="-355600" lvl="1" marL="914400" rtl="0" algn="l">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Own Realty</a:t>
            </a:r>
            <a:endParaRPr/>
          </a:p>
        </p:txBody>
      </p:sp>
      <p:sp>
        <p:nvSpPr>
          <p:cNvPr id="159" name="Google Shape;159;g1045f3adab3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 name="Shape 17"/>
        <p:cNvGrpSpPr/>
        <p:nvPr/>
      </p:nvGrpSpPr>
      <p:grpSpPr>
        <a:xfrm>
          <a:off x="0" y="0"/>
          <a:ext cx="0" cy="0"/>
          <a:chOff x="0" y="0"/>
          <a:chExt cx="0" cy="0"/>
        </a:xfrm>
      </p:grpSpPr>
      <p:sp>
        <p:nvSpPr>
          <p:cNvPr id="18" name="Google Shape;18;p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 name="Google Shape;20;p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 name="Google Shape;2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4"/>
          <p:cNvSpPr/>
          <p:nvPr>
            <p:ph idx="2" type="pic"/>
          </p:nvPr>
        </p:nvSpPr>
        <p:spPr>
          <a:xfrm>
            <a:off x="5183188" y="987425"/>
            <a:ext cx="6172200" cy="4873625"/>
          </a:xfrm>
          <a:prstGeom prst="rect">
            <a:avLst/>
          </a:prstGeom>
          <a:noFill/>
          <a:ln>
            <a:noFill/>
          </a:ln>
        </p:spPr>
      </p:sp>
      <p:sp>
        <p:nvSpPr>
          <p:cNvPr id="64" name="Google Shape;64;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61000"/>
          </a:blip>
          <a:stretch>
            <a:fillRect/>
          </a:stretch>
        </a:blipFill>
      </p:bgPr>
    </p:bg>
    <p:spTree>
      <p:nvGrpSpPr>
        <p:cNvPr id="5" name="Shape 5"/>
        <p:cNvGrpSpPr/>
        <p:nvPr/>
      </p:nvGrpSpPr>
      <p:grpSpPr>
        <a:xfrm>
          <a:off x="0" y="0"/>
          <a:ext cx="0" cy="0"/>
          <a:chOff x="0" y="0"/>
          <a:chExt cx="0" cy="0"/>
        </a:xfrm>
      </p:grpSpPr>
      <p:sp>
        <p:nvSpPr>
          <p:cNvPr id="6" name="Google Shape;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2.png"/><Relationship Id="rId13" Type="http://schemas.openxmlformats.org/officeDocument/2006/relationships/image" Target="../media/image9.png"/><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7.png"/><Relationship Id="rId15" Type="http://schemas.openxmlformats.org/officeDocument/2006/relationships/image" Target="../media/image17.png"/><Relationship Id="rId1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2.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21.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19.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mt="96000"/>
          </a:blip>
          <a:stretch>
            <a:fillRect/>
          </a:stretch>
        </a:blipFill>
      </p:bgPr>
    </p:bg>
    <p:spTree>
      <p:nvGrpSpPr>
        <p:cNvPr id="83" name="Shape 83"/>
        <p:cNvGrpSpPr/>
        <p:nvPr/>
      </p:nvGrpSpPr>
      <p:grpSpPr>
        <a:xfrm>
          <a:off x="0" y="0"/>
          <a:ext cx="0" cy="0"/>
          <a:chOff x="0" y="0"/>
          <a:chExt cx="0" cy="0"/>
        </a:xfrm>
      </p:grpSpPr>
      <p:sp>
        <p:nvSpPr>
          <p:cNvPr id="84" name="Google Shape;84;p1"/>
          <p:cNvSpPr txBox="1"/>
          <p:nvPr>
            <p:ph type="ctrTitle"/>
          </p:nvPr>
        </p:nvSpPr>
        <p:spPr>
          <a:xfrm>
            <a:off x="5861400" y="390750"/>
            <a:ext cx="6330600" cy="1426200"/>
          </a:xfrm>
          <a:prstGeom prst="rect">
            <a:avLst/>
          </a:prstGeom>
          <a:solidFill>
            <a:srgbClr val="000000">
              <a:alpha val="51764"/>
            </a:srgbClr>
          </a:solid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Calibri"/>
              <a:buNone/>
            </a:pPr>
            <a:r>
              <a:rPr b="1" lang="en-US" sz="4800">
                <a:solidFill>
                  <a:schemeClr val="lt1"/>
                </a:solidFill>
              </a:rPr>
              <a:t>Group 2:</a:t>
            </a:r>
            <a:r>
              <a:rPr lang="en-US" sz="4800">
                <a:solidFill>
                  <a:schemeClr val="lt1"/>
                </a:solidFill>
              </a:rPr>
              <a:t> Credit Card Approval Prediction</a:t>
            </a:r>
            <a:endParaRPr sz="4800"/>
          </a:p>
        </p:txBody>
      </p:sp>
      <p:sp>
        <p:nvSpPr>
          <p:cNvPr id="85" name="Google Shape;85;p1"/>
          <p:cNvSpPr txBox="1"/>
          <p:nvPr>
            <p:ph idx="1" type="subTitle"/>
          </p:nvPr>
        </p:nvSpPr>
        <p:spPr>
          <a:xfrm>
            <a:off x="0" y="2804950"/>
            <a:ext cx="2823300" cy="1829700"/>
          </a:xfrm>
          <a:prstGeom prst="rect">
            <a:avLst/>
          </a:prstGeom>
          <a:solidFill>
            <a:srgbClr val="000000">
              <a:alpha val="51764"/>
            </a:srgbClr>
          </a:solidFill>
          <a:ln>
            <a:noFill/>
          </a:ln>
        </p:spPr>
        <p:txBody>
          <a:bodyPr anchorCtr="0" anchor="t" bIns="45700" lIns="91425" spcFirstLastPara="1" rIns="91425" wrap="square" tIns="45700">
            <a:normAutofit lnSpcReduction="10000"/>
          </a:bodyPr>
          <a:lstStyle/>
          <a:p>
            <a:pPr indent="0" lvl="0" marL="0" rtl="0" algn="r">
              <a:lnSpc>
                <a:spcPct val="100000"/>
              </a:lnSpc>
              <a:spcBef>
                <a:spcPts val="0"/>
              </a:spcBef>
              <a:spcAft>
                <a:spcPts val="0"/>
              </a:spcAft>
              <a:buClr>
                <a:schemeClr val="lt1"/>
              </a:buClr>
              <a:buSzPts val="2400"/>
              <a:buNone/>
            </a:pPr>
            <a:r>
              <a:rPr lang="en-US">
                <a:solidFill>
                  <a:schemeClr val="lt1"/>
                </a:solidFill>
              </a:rPr>
              <a:t>Cody Gardner</a:t>
            </a:r>
            <a:endParaRPr/>
          </a:p>
          <a:p>
            <a:pPr indent="0" lvl="0" marL="0" rtl="0" algn="r">
              <a:lnSpc>
                <a:spcPct val="100000"/>
              </a:lnSpc>
              <a:spcBef>
                <a:spcPts val="1000"/>
              </a:spcBef>
              <a:spcAft>
                <a:spcPts val="0"/>
              </a:spcAft>
              <a:buClr>
                <a:schemeClr val="lt1"/>
              </a:buClr>
              <a:buSzPts val="2400"/>
              <a:buNone/>
            </a:pPr>
            <a:r>
              <a:rPr lang="en-US">
                <a:solidFill>
                  <a:schemeClr val="lt1"/>
                </a:solidFill>
              </a:rPr>
              <a:t>Bradley Barker</a:t>
            </a:r>
            <a:endParaRPr/>
          </a:p>
          <a:p>
            <a:pPr indent="0" lvl="0" marL="0" rtl="0" algn="r">
              <a:lnSpc>
                <a:spcPct val="100000"/>
              </a:lnSpc>
              <a:spcBef>
                <a:spcPts val="1000"/>
              </a:spcBef>
              <a:spcAft>
                <a:spcPts val="0"/>
              </a:spcAft>
              <a:buClr>
                <a:schemeClr val="lt1"/>
              </a:buClr>
              <a:buSzPts val="2400"/>
              <a:buNone/>
            </a:pPr>
            <a:r>
              <a:rPr lang="en-US">
                <a:solidFill>
                  <a:schemeClr val="lt1"/>
                </a:solidFill>
              </a:rPr>
              <a:t>David Owens</a:t>
            </a:r>
            <a:endParaRPr/>
          </a:p>
          <a:p>
            <a:pPr indent="0" lvl="0" marL="0" rtl="0" algn="r">
              <a:lnSpc>
                <a:spcPct val="100000"/>
              </a:lnSpc>
              <a:spcBef>
                <a:spcPts val="1000"/>
              </a:spcBef>
              <a:spcAft>
                <a:spcPts val="0"/>
              </a:spcAft>
              <a:buClr>
                <a:schemeClr val="lt1"/>
              </a:buClr>
              <a:buSzPts val="2400"/>
              <a:buNone/>
            </a:pPr>
            <a:r>
              <a:rPr lang="en-US">
                <a:solidFill>
                  <a:schemeClr val="lt1"/>
                </a:solidFill>
              </a:rPr>
              <a:t>Marie Prosper</a:t>
            </a:r>
            <a:endParaRPr>
              <a:solidFill>
                <a:srgbClr val="00B0F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g1045f3adab3_0_29"/>
          <p:cNvSpPr/>
          <p:nvPr/>
        </p:nvSpPr>
        <p:spPr>
          <a:xfrm flipH="1" rot="10800000">
            <a:off x="3900" y="125"/>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045f3adab3_0_29"/>
          <p:cNvSpPr txBox="1"/>
          <p:nvPr>
            <p:ph type="title"/>
          </p:nvPr>
        </p:nvSpPr>
        <p:spPr>
          <a:xfrm>
            <a:off x="-7800" y="309598"/>
            <a:ext cx="7940400" cy="80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b="1" lang="en-US" sz="4800">
                <a:solidFill>
                  <a:schemeClr val="lt1"/>
                </a:solidFill>
              </a:rPr>
              <a:t> Feature Selection</a:t>
            </a:r>
            <a:endParaRPr b="1" sz="4800">
              <a:solidFill>
                <a:schemeClr val="lt1"/>
              </a:solidFill>
            </a:endParaRPr>
          </a:p>
        </p:txBody>
      </p:sp>
      <p:sp>
        <p:nvSpPr>
          <p:cNvPr id="173" name="Google Shape;173;g1045f3adab3_0_29"/>
          <p:cNvSpPr txBox="1"/>
          <p:nvPr/>
        </p:nvSpPr>
        <p:spPr>
          <a:xfrm>
            <a:off x="327875" y="4910813"/>
            <a:ext cx="3777900" cy="1718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500">
              <a:solidFill>
                <a:schemeClr val="lt1"/>
              </a:solidFill>
              <a:latin typeface="Calibri"/>
              <a:ea typeface="Calibri"/>
              <a:cs typeface="Calibri"/>
              <a:sym typeface="Calibri"/>
            </a:endParaRPr>
          </a:p>
        </p:txBody>
      </p:sp>
      <p:pic>
        <p:nvPicPr>
          <p:cNvPr id="174" name="Google Shape;174;g1045f3adab3_0_29"/>
          <p:cNvPicPr preferRelativeResize="0"/>
          <p:nvPr/>
        </p:nvPicPr>
        <p:blipFill>
          <a:blip r:embed="rId4">
            <a:alphaModFix/>
          </a:blip>
          <a:stretch>
            <a:fillRect/>
          </a:stretch>
        </p:blipFill>
        <p:spPr>
          <a:xfrm>
            <a:off x="1178100" y="1399925"/>
            <a:ext cx="6539000" cy="506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78" name="Shape 178"/>
        <p:cNvGrpSpPr/>
        <p:nvPr/>
      </p:nvGrpSpPr>
      <p:grpSpPr>
        <a:xfrm>
          <a:off x="0" y="0"/>
          <a:ext cx="0" cy="0"/>
          <a:chOff x="0" y="0"/>
          <a:chExt cx="0" cy="0"/>
        </a:xfrm>
      </p:grpSpPr>
      <p:pic>
        <p:nvPicPr>
          <p:cNvPr id="179" name="Google Shape;179;g1048cf7c575_0_61"/>
          <p:cNvPicPr preferRelativeResize="0"/>
          <p:nvPr/>
        </p:nvPicPr>
        <p:blipFill>
          <a:blip r:embed="rId4">
            <a:alphaModFix/>
          </a:blip>
          <a:stretch>
            <a:fillRect/>
          </a:stretch>
        </p:blipFill>
        <p:spPr>
          <a:xfrm>
            <a:off x="3900" y="125"/>
            <a:ext cx="12192000" cy="7315236"/>
          </a:xfrm>
          <a:prstGeom prst="rect">
            <a:avLst/>
          </a:prstGeom>
          <a:noFill/>
          <a:ln>
            <a:noFill/>
          </a:ln>
        </p:spPr>
      </p:pic>
      <p:sp>
        <p:nvSpPr>
          <p:cNvPr id="180" name="Google Shape;180;g1048cf7c575_0_61"/>
          <p:cNvSpPr/>
          <p:nvPr/>
        </p:nvSpPr>
        <p:spPr>
          <a:xfrm flipH="1" rot="10800000">
            <a:off x="3900" y="125"/>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048cf7c575_0_61"/>
          <p:cNvSpPr txBox="1"/>
          <p:nvPr>
            <p:ph type="title"/>
          </p:nvPr>
        </p:nvSpPr>
        <p:spPr>
          <a:xfrm>
            <a:off x="-7800" y="309598"/>
            <a:ext cx="7940400" cy="80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b="1" lang="en-US" sz="4800">
                <a:solidFill>
                  <a:schemeClr val="lt1"/>
                </a:solidFill>
              </a:rPr>
              <a:t> Website</a:t>
            </a:r>
            <a:endParaRPr b="1" sz="4800">
              <a:solidFill>
                <a:schemeClr val="lt1"/>
              </a:solidFill>
            </a:endParaRPr>
          </a:p>
        </p:txBody>
      </p:sp>
      <p:pic>
        <p:nvPicPr>
          <p:cNvPr id="182" name="Google Shape;182;g1048cf7c575_0_61"/>
          <p:cNvPicPr preferRelativeResize="0"/>
          <p:nvPr/>
        </p:nvPicPr>
        <p:blipFill rotWithShape="1">
          <a:blip r:embed="rId5">
            <a:alphaModFix/>
          </a:blip>
          <a:srcRect b="6006" l="5625" r="4801" t="0"/>
          <a:stretch/>
        </p:blipFill>
        <p:spPr>
          <a:xfrm>
            <a:off x="3096125" y="1481125"/>
            <a:ext cx="6084225" cy="3839549"/>
          </a:xfrm>
          <a:prstGeom prst="rect">
            <a:avLst/>
          </a:prstGeom>
          <a:noFill/>
          <a:ln>
            <a:noFill/>
          </a:ln>
        </p:spPr>
      </p:pic>
      <p:pic>
        <p:nvPicPr>
          <p:cNvPr id="183" name="Google Shape;183;g1048cf7c575_0_61"/>
          <p:cNvPicPr preferRelativeResize="0"/>
          <p:nvPr/>
        </p:nvPicPr>
        <p:blipFill rotWithShape="1">
          <a:blip r:embed="rId6">
            <a:alphaModFix/>
          </a:blip>
          <a:srcRect b="6639" l="5981" r="8570" t="6001"/>
          <a:stretch/>
        </p:blipFill>
        <p:spPr>
          <a:xfrm>
            <a:off x="10019875" y="2017050"/>
            <a:ext cx="1809900" cy="1773275"/>
          </a:xfrm>
          <a:prstGeom prst="rect">
            <a:avLst/>
          </a:prstGeom>
          <a:noFill/>
          <a:ln>
            <a:noFill/>
          </a:ln>
        </p:spPr>
      </p:pic>
      <p:sp>
        <p:nvSpPr>
          <p:cNvPr id="184" name="Google Shape;184;g1048cf7c575_0_61"/>
          <p:cNvSpPr txBox="1"/>
          <p:nvPr/>
        </p:nvSpPr>
        <p:spPr>
          <a:xfrm>
            <a:off x="10019875" y="1373650"/>
            <a:ext cx="1809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Calibri"/>
                <a:ea typeface="Calibri"/>
                <a:cs typeface="Calibri"/>
                <a:sym typeface="Calibri"/>
              </a:rPr>
              <a:t>SCAN ME:</a:t>
            </a:r>
            <a:endParaRPr sz="3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4"/>
          <p:cNvSpPr/>
          <p:nvPr/>
        </p:nvSpPr>
        <p:spPr>
          <a:xfrm flipH="1" rot="10800000">
            <a:off x="3900" y="125"/>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txBox="1"/>
          <p:nvPr>
            <p:ph type="title"/>
          </p:nvPr>
        </p:nvSpPr>
        <p:spPr>
          <a:xfrm>
            <a:off x="-7800" y="152775"/>
            <a:ext cx="7940400" cy="1041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b="1" lang="en-US" sz="4820">
                <a:solidFill>
                  <a:schemeClr val="lt1"/>
                </a:solidFill>
              </a:rPr>
              <a:t> Model Usage</a:t>
            </a:r>
            <a:endParaRPr b="1" sz="4820">
              <a:solidFill>
                <a:schemeClr val="lt1"/>
              </a:solidFill>
            </a:endParaRPr>
          </a:p>
        </p:txBody>
      </p:sp>
      <p:pic>
        <p:nvPicPr>
          <p:cNvPr descr="Diagram&#10;&#10;Description automatically generated" id="191" name="Google Shape;191;p4"/>
          <p:cNvPicPr preferRelativeResize="0"/>
          <p:nvPr/>
        </p:nvPicPr>
        <p:blipFill rotWithShape="1">
          <a:blip r:embed="rId4">
            <a:alphaModFix/>
          </a:blip>
          <a:srcRect b="0" l="0" r="0" t="0"/>
          <a:stretch/>
        </p:blipFill>
        <p:spPr>
          <a:xfrm>
            <a:off x="2255475" y="1807300"/>
            <a:ext cx="7681048" cy="486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g1048cf7c575_0_67"/>
          <p:cNvSpPr/>
          <p:nvPr/>
        </p:nvSpPr>
        <p:spPr>
          <a:xfrm flipH="1" rot="10800000">
            <a:off x="3900" y="125"/>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1048cf7c575_0_67"/>
          <p:cNvSpPr txBox="1"/>
          <p:nvPr>
            <p:ph type="title"/>
          </p:nvPr>
        </p:nvSpPr>
        <p:spPr>
          <a:xfrm>
            <a:off x="-7800" y="309598"/>
            <a:ext cx="7940400" cy="80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b="1" lang="en-US" sz="4800">
                <a:solidFill>
                  <a:schemeClr val="lt1"/>
                </a:solidFill>
              </a:rPr>
              <a:t> Limitations</a:t>
            </a:r>
            <a:endParaRPr b="1" sz="4800">
              <a:solidFill>
                <a:schemeClr val="lt1"/>
              </a:solidFill>
            </a:endParaRPr>
          </a:p>
        </p:txBody>
      </p:sp>
      <p:sp>
        <p:nvSpPr>
          <p:cNvPr id="198" name="Google Shape;198;g1048cf7c575_0_67"/>
          <p:cNvSpPr txBox="1"/>
          <p:nvPr/>
        </p:nvSpPr>
        <p:spPr>
          <a:xfrm>
            <a:off x="511250" y="2445325"/>
            <a:ext cx="11123400" cy="3462300"/>
          </a:xfrm>
          <a:prstGeom prst="rect">
            <a:avLst/>
          </a:prstGeom>
          <a:noFill/>
          <a:ln>
            <a:noFill/>
          </a:ln>
        </p:spPr>
        <p:txBody>
          <a:bodyPr anchorCtr="0" anchor="t" bIns="45700" lIns="91425" spcFirstLastPara="1" rIns="91425" wrap="square" tIns="45700">
            <a:normAutofit/>
          </a:bodyPr>
          <a:lstStyle/>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Uncertain kaggle dataset origin</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Limited dependent variables</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62% model prediction accuracy</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No limits on user entry</a:t>
            </a:r>
            <a:endParaRPr sz="20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2"/>
          <p:cNvSpPr/>
          <p:nvPr/>
        </p:nvSpPr>
        <p:spPr>
          <a:xfrm flipH="1" rot="10800000">
            <a:off x="3900" y="125"/>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txBox="1"/>
          <p:nvPr>
            <p:ph type="title"/>
          </p:nvPr>
        </p:nvSpPr>
        <p:spPr>
          <a:xfrm>
            <a:off x="-7800" y="309598"/>
            <a:ext cx="7940400" cy="80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alibri"/>
              <a:buNone/>
            </a:pPr>
            <a:r>
              <a:rPr lang="en-US" sz="4800">
                <a:solidFill>
                  <a:schemeClr val="lt1"/>
                </a:solidFill>
              </a:rPr>
              <a:t> </a:t>
            </a:r>
            <a:r>
              <a:rPr b="1" lang="en-US" sz="4800">
                <a:solidFill>
                  <a:schemeClr val="lt1"/>
                </a:solidFill>
              </a:rPr>
              <a:t>Overview</a:t>
            </a:r>
            <a:endParaRPr b="1" sz="4800"/>
          </a:p>
        </p:txBody>
      </p:sp>
      <p:sp>
        <p:nvSpPr>
          <p:cNvPr id="92" name="Google Shape;92;p2"/>
          <p:cNvSpPr txBox="1"/>
          <p:nvPr/>
        </p:nvSpPr>
        <p:spPr>
          <a:xfrm>
            <a:off x="674075" y="1895225"/>
            <a:ext cx="7204800" cy="4317900"/>
          </a:xfrm>
          <a:prstGeom prst="rect">
            <a:avLst/>
          </a:prstGeom>
          <a:noFill/>
          <a:ln>
            <a:noFill/>
          </a:ln>
        </p:spPr>
        <p:txBody>
          <a:bodyPr anchorCtr="0" anchor="t" bIns="45700" lIns="91425" spcFirstLastPara="1" rIns="91425" wrap="square" tIns="45700">
            <a:normAutofit/>
          </a:bodyPr>
          <a:lstStyle/>
          <a:p>
            <a:pPr indent="-431800" lvl="0" marL="457200" marR="0" rtl="0" algn="l">
              <a:lnSpc>
                <a:spcPct val="100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Background</a:t>
            </a:r>
            <a:endParaRPr sz="3200">
              <a:solidFill>
                <a:schemeClr val="lt1"/>
              </a:solidFill>
              <a:latin typeface="Calibri"/>
              <a:ea typeface="Calibri"/>
              <a:cs typeface="Calibri"/>
              <a:sym typeface="Calibri"/>
            </a:endParaRPr>
          </a:p>
          <a:p>
            <a:pPr indent="-431800" lvl="0" marL="457200" marR="0" rtl="0" algn="l">
              <a:lnSpc>
                <a:spcPct val="100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Goal</a:t>
            </a:r>
            <a:endParaRPr sz="3200">
              <a:solidFill>
                <a:schemeClr val="lt1"/>
              </a:solidFill>
              <a:latin typeface="Calibri"/>
              <a:ea typeface="Calibri"/>
              <a:cs typeface="Calibri"/>
              <a:sym typeface="Calibri"/>
            </a:endParaRPr>
          </a:p>
          <a:p>
            <a:pPr indent="-431800" lvl="0" marL="457200" marR="0" rtl="0" algn="l">
              <a:lnSpc>
                <a:spcPct val="100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Technologies and Data Source</a:t>
            </a:r>
            <a:endParaRPr sz="3200">
              <a:solidFill>
                <a:schemeClr val="lt1"/>
              </a:solidFill>
              <a:latin typeface="Calibri"/>
              <a:ea typeface="Calibri"/>
              <a:cs typeface="Calibri"/>
              <a:sym typeface="Calibri"/>
            </a:endParaRPr>
          </a:p>
          <a:p>
            <a:pPr indent="-431800" lvl="0" marL="457200" marR="0" rtl="0" algn="l">
              <a:lnSpc>
                <a:spcPct val="100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Process</a:t>
            </a:r>
            <a:endParaRPr sz="3200">
              <a:solidFill>
                <a:schemeClr val="lt1"/>
              </a:solidFill>
              <a:latin typeface="Calibri"/>
              <a:ea typeface="Calibri"/>
              <a:cs typeface="Calibri"/>
              <a:sym typeface="Calibri"/>
            </a:endParaRPr>
          </a:p>
          <a:p>
            <a:pPr indent="-431800" lvl="0" marL="457200" marR="0" rtl="0" algn="l">
              <a:lnSpc>
                <a:spcPct val="100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Machine Learning</a:t>
            </a:r>
            <a:endParaRPr sz="3200">
              <a:solidFill>
                <a:schemeClr val="lt1"/>
              </a:solidFill>
              <a:latin typeface="Calibri"/>
              <a:ea typeface="Calibri"/>
              <a:cs typeface="Calibri"/>
              <a:sym typeface="Calibri"/>
            </a:endParaRPr>
          </a:p>
          <a:p>
            <a:pPr indent="-431800" lvl="0" marL="457200" marR="0" rtl="0" algn="l">
              <a:lnSpc>
                <a:spcPct val="100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Website</a:t>
            </a:r>
            <a:endParaRPr sz="3200">
              <a:solidFill>
                <a:schemeClr val="lt1"/>
              </a:solidFill>
              <a:latin typeface="Calibri"/>
              <a:ea typeface="Calibri"/>
              <a:cs typeface="Calibri"/>
              <a:sym typeface="Calibri"/>
            </a:endParaRPr>
          </a:p>
          <a:p>
            <a:pPr indent="-431800" lvl="0" marL="457200" marR="0" rtl="0" algn="l">
              <a:lnSpc>
                <a:spcPct val="100000"/>
              </a:lnSpc>
              <a:spcBef>
                <a:spcPts val="0"/>
              </a:spcBef>
              <a:spcAft>
                <a:spcPts val="0"/>
              </a:spcAft>
              <a:buClr>
                <a:schemeClr val="lt1"/>
              </a:buClr>
              <a:buSzPts val="3200"/>
              <a:buFont typeface="Calibri"/>
              <a:buChar char="●"/>
            </a:pPr>
            <a:r>
              <a:rPr lang="en-US" sz="3200">
                <a:solidFill>
                  <a:schemeClr val="lt1"/>
                </a:solidFill>
                <a:latin typeface="Calibri"/>
                <a:ea typeface="Calibri"/>
                <a:cs typeface="Calibri"/>
                <a:sym typeface="Calibri"/>
              </a:rPr>
              <a:t>Model Usage</a:t>
            </a:r>
            <a:endParaRPr sz="3200">
              <a:solidFill>
                <a:schemeClr val="lt1"/>
              </a:solidFill>
              <a:latin typeface="Calibri"/>
              <a:ea typeface="Calibri"/>
              <a:cs typeface="Calibri"/>
              <a:sym typeface="Calibri"/>
            </a:endParaRPr>
          </a:p>
        </p:txBody>
      </p:sp>
      <p:pic>
        <p:nvPicPr>
          <p:cNvPr id="93" name="Google Shape;93;p2"/>
          <p:cNvPicPr preferRelativeResize="0"/>
          <p:nvPr/>
        </p:nvPicPr>
        <p:blipFill>
          <a:blip r:embed="rId4">
            <a:alphaModFix/>
          </a:blip>
          <a:stretch>
            <a:fillRect/>
          </a:stretch>
        </p:blipFill>
        <p:spPr>
          <a:xfrm rot="730221">
            <a:off x="6469572" y="1667213"/>
            <a:ext cx="7047147" cy="35235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g1048cf7c575_0_21"/>
          <p:cNvSpPr/>
          <p:nvPr/>
        </p:nvSpPr>
        <p:spPr>
          <a:xfrm flipH="1" rot="10800000">
            <a:off x="0" y="0"/>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048cf7c575_0_21"/>
          <p:cNvSpPr txBox="1"/>
          <p:nvPr>
            <p:ph type="title"/>
          </p:nvPr>
        </p:nvSpPr>
        <p:spPr>
          <a:xfrm>
            <a:off x="-7800" y="309598"/>
            <a:ext cx="7940400" cy="80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alibri"/>
              <a:buNone/>
            </a:pPr>
            <a:r>
              <a:rPr lang="en-US" sz="4800">
                <a:solidFill>
                  <a:schemeClr val="lt1"/>
                </a:solidFill>
              </a:rPr>
              <a:t> </a:t>
            </a:r>
            <a:r>
              <a:rPr b="1" lang="en-US" sz="4800">
                <a:solidFill>
                  <a:schemeClr val="lt1"/>
                </a:solidFill>
              </a:rPr>
              <a:t>Background</a:t>
            </a:r>
            <a:endParaRPr b="1" sz="4800"/>
          </a:p>
        </p:txBody>
      </p:sp>
      <p:sp>
        <p:nvSpPr>
          <p:cNvPr id="100" name="Google Shape;100;g1048cf7c575_0_21"/>
          <p:cNvSpPr txBox="1"/>
          <p:nvPr>
            <p:ph idx="1" type="body"/>
          </p:nvPr>
        </p:nvSpPr>
        <p:spPr>
          <a:xfrm>
            <a:off x="334125" y="2200000"/>
            <a:ext cx="6022200" cy="420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None/>
            </a:pPr>
            <a:r>
              <a:rPr lang="en-US" sz="3100">
                <a:solidFill>
                  <a:schemeClr val="lt1"/>
                </a:solidFill>
              </a:rPr>
              <a:t>Applying for a credit card can be intimidating for some people. Many applications ask for your social </a:t>
            </a:r>
            <a:r>
              <a:rPr lang="en-US" sz="3100">
                <a:solidFill>
                  <a:schemeClr val="lt1"/>
                </a:solidFill>
              </a:rPr>
              <a:t>security number and </a:t>
            </a:r>
            <a:r>
              <a:rPr lang="en-US" sz="3100">
                <a:solidFill>
                  <a:schemeClr val="lt1"/>
                </a:solidFill>
              </a:rPr>
              <a:t>your credit may get hit with a hard inquiry. We wanted to use</a:t>
            </a:r>
            <a:r>
              <a:rPr lang="en-US" sz="3100">
                <a:solidFill>
                  <a:schemeClr val="lt1"/>
                </a:solidFill>
              </a:rPr>
              <a:t> a machine learning model</a:t>
            </a:r>
            <a:r>
              <a:rPr lang="en-US" sz="3100">
                <a:solidFill>
                  <a:schemeClr val="lt1"/>
                </a:solidFill>
              </a:rPr>
              <a:t> remove this friction.</a:t>
            </a:r>
            <a:endParaRPr sz="3100">
              <a:solidFill>
                <a:schemeClr val="lt1"/>
              </a:solidFill>
            </a:endParaRPr>
          </a:p>
        </p:txBody>
      </p:sp>
      <p:pic>
        <p:nvPicPr>
          <p:cNvPr id="101" name="Google Shape;101;g1048cf7c575_0_21"/>
          <p:cNvPicPr preferRelativeResize="0"/>
          <p:nvPr/>
        </p:nvPicPr>
        <p:blipFill rotWithShape="1">
          <a:blip r:embed="rId4">
            <a:alphaModFix/>
          </a:blip>
          <a:srcRect b="0" l="41951" r="0" t="9567"/>
          <a:stretch/>
        </p:blipFill>
        <p:spPr>
          <a:xfrm>
            <a:off x="6901625" y="1651825"/>
            <a:ext cx="4767049" cy="35543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g1048cf7c575_0_88"/>
          <p:cNvSpPr/>
          <p:nvPr/>
        </p:nvSpPr>
        <p:spPr>
          <a:xfrm flipH="1" rot="10800000">
            <a:off x="0" y="0"/>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1048cf7c575_0_88"/>
          <p:cNvSpPr txBox="1"/>
          <p:nvPr>
            <p:ph type="title"/>
          </p:nvPr>
        </p:nvSpPr>
        <p:spPr>
          <a:xfrm>
            <a:off x="-7800" y="309598"/>
            <a:ext cx="7940400" cy="80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alibri"/>
              <a:buNone/>
            </a:pPr>
            <a:r>
              <a:rPr lang="en-US" sz="4800">
                <a:solidFill>
                  <a:schemeClr val="lt1"/>
                </a:solidFill>
              </a:rPr>
              <a:t> </a:t>
            </a:r>
            <a:r>
              <a:rPr b="1" lang="en-US" sz="4800">
                <a:solidFill>
                  <a:schemeClr val="lt1"/>
                </a:solidFill>
              </a:rPr>
              <a:t>Goal</a:t>
            </a:r>
            <a:endParaRPr b="1" sz="4800"/>
          </a:p>
        </p:txBody>
      </p:sp>
      <p:sp>
        <p:nvSpPr>
          <p:cNvPr id="108" name="Google Shape;108;g1048cf7c575_0_88"/>
          <p:cNvSpPr txBox="1"/>
          <p:nvPr>
            <p:ph idx="1" type="body"/>
          </p:nvPr>
        </p:nvSpPr>
        <p:spPr>
          <a:xfrm>
            <a:off x="334125" y="2200000"/>
            <a:ext cx="6633000" cy="1600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None/>
            </a:pPr>
            <a:r>
              <a:rPr lang="en-US">
                <a:solidFill>
                  <a:schemeClr val="lt1"/>
                </a:solidFill>
              </a:rPr>
              <a:t>To predict whether the credit card application will be approved or denied.</a:t>
            </a:r>
            <a:endParaRPr>
              <a:solidFill>
                <a:schemeClr val="lt1"/>
              </a:solidFill>
            </a:endParaRPr>
          </a:p>
        </p:txBody>
      </p:sp>
      <p:sp>
        <p:nvSpPr>
          <p:cNvPr id="109" name="Google Shape;109;g1048cf7c575_0_88"/>
          <p:cNvSpPr txBox="1"/>
          <p:nvPr/>
        </p:nvSpPr>
        <p:spPr>
          <a:xfrm>
            <a:off x="7424250" y="2200000"/>
            <a:ext cx="4767600" cy="4138200"/>
          </a:xfrm>
          <a:prstGeom prst="rect">
            <a:avLst/>
          </a:prstGeom>
          <a:noFill/>
          <a:ln>
            <a:noFill/>
          </a:ln>
        </p:spPr>
        <p:txBody>
          <a:bodyPr anchorCtr="0" anchor="t" bIns="45700" lIns="91425" spcFirstLastPara="1" rIns="91425" wrap="square" tIns="45700">
            <a:noAutofit/>
          </a:bodyPr>
          <a:lstStyle/>
          <a:p>
            <a:pPr indent="-387350" lvl="0" marL="457200" marR="0" rtl="0" algn="l">
              <a:lnSpc>
                <a:spcPct val="100000"/>
              </a:lnSpc>
              <a:spcBef>
                <a:spcPts val="0"/>
              </a:spcBef>
              <a:spcAft>
                <a:spcPts val="0"/>
              </a:spcAft>
              <a:buClr>
                <a:schemeClr val="lt1"/>
              </a:buClr>
              <a:buSzPts val="2500"/>
              <a:buFont typeface="Calibri"/>
              <a:buChar char="●"/>
            </a:pPr>
            <a:r>
              <a:rPr i="0" lang="en-US" sz="2500" u="none" cap="none" strike="noStrike">
                <a:solidFill>
                  <a:schemeClr val="lt1"/>
                </a:solidFill>
                <a:latin typeface="Calibri"/>
                <a:ea typeface="Calibri"/>
                <a:cs typeface="Calibri"/>
                <a:sym typeface="Calibri"/>
              </a:rPr>
              <a:t>Show </a:t>
            </a:r>
            <a:r>
              <a:rPr lang="en-US" sz="2500">
                <a:solidFill>
                  <a:schemeClr val="lt1"/>
                </a:solidFill>
                <a:latin typeface="Calibri"/>
                <a:ea typeface="Calibri"/>
                <a:cs typeface="Calibri"/>
                <a:sym typeface="Calibri"/>
              </a:rPr>
              <a:t>approval</a:t>
            </a:r>
            <a:r>
              <a:rPr i="0" lang="en-US" sz="2500" u="none" cap="none" strike="noStrike">
                <a:solidFill>
                  <a:schemeClr val="lt1"/>
                </a:solidFill>
                <a:latin typeface="Calibri"/>
                <a:ea typeface="Calibri"/>
                <a:cs typeface="Calibri"/>
                <a:sym typeface="Calibri"/>
              </a:rPr>
              <a:t> predictor</a:t>
            </a:r>
            <a:endParaRPr sz="2500">
              <a:solidFill>
                <a:schemeClr val="lt1"/>
              </a:solidFill>
              <a:latin typeface="Calibri"/>
              <a:ea typeface="Calibri"/>
              <a:cs typeface="Calibri"/>
              <a:sym typeface="Calibri"/>
            </a:endParaRPr>
          </a:p>
          <a:p>
            <a:pPr indent="-387350" lvl="0" marL="457200" marR="0" rtl="0" algn="l">
              <a:lnSpc>
                <a:spcPct val="100000"/>
              </a:lnSpc>
              <a:spcBef>
                <a:spcPts val="0"/>
              </a:spcBef>
              <a:spcAft>
                <a:spcPts val="0"/>
              </a:spcAft>
              <a:buClr>
                <a:schemeClr val="lt1"/>
              </a:buClr>
              <a:buSzPts val="2500"/>
              <a:buFont typeface="Calibri"/>
              <a:buChar char="●"/>
            </a:pPr>
            <a:r>
              <a:rPr i="0" lang="en-US" sz="2500" u="none" cap="none" strike="noStrike">
                <a:solidFill>
                  <a:schemeClr val="lt1"/>
                </a:solidFill>
                <a:latin typeface="Calibri"/>
                <a:ea typeface="Calibri"/>
                <a:cs typeface="Calibri"/>
                <a:sym typeface="Calibri"/>
              </a:rPr>
              <a:t>Show </a:t>
            </a:r>
            <a:r>
              <a:rPr lang="en-US" sz="2500">
                <a:solidFill>
                  <a:schemeClr val="lt1"/>
                </a:solidFill>
                <a:latin typeface="Calibri"/>
                <a:ea typeface="Calibri"/>
                <a:cs typeface="Calibri"/>
                <a:sym typeface="Calibri"/>
              </a:rPr>
              <a:t>denial</a:t>
            </a:r>
            <a:r>
              <a:rPr i="0" lang="en-US" sz="2500" u="none" cap="none" strike="noStrike">
                <a:solidFill>
                  <a:schemeClr val="lt1"/>
                </a:solidFill>
                <a:latin typeface="Calibri"/>
                <a:ea typeface="Calibri"/>
                <a:cs typeface="Calibri"/>
                <a:sym typeface="Calibri"/>
              </a:rPr>
              <a:t> predictor</a:t>
            </a:r>
            <a:endParaRPr sz="2500">
              <a:solidFill>
                <a:schemeClr val="lt1"/>
              </a:solidFill>
              <a:latin typeface="Calibri"/>
              <a:ea typeface="Calibri"/>
              <a:cs typeface="Calibri"/>
              <a:sym typeface="Calibri"/>
            </a:endParaRPr>
          </a:p>
          <a:p>
            <a:pPr indent="-387350" lvl="0" marL="457200" marR="0" rtl="0" algn="l">
              <a:lnSpc>
                <a:spcPct val="100000"/>
              </a:lnSpc>
              <a:spcBef>
                <a:spcPts val="0"/>
              </a:spcBef>
              <a:spcAft>
                <a:spcPts val="0"/>
              </a:spcAft>
              <a:buClr>
                <a:schemeClr val="lt1"/>
              </a:buClr>
              <a:buSzPts val="2500"/>
              <a:buFont typeface="Calibri"/>
              <a:buChar char="●"/>
            </a:pPr>
            <a:r>
              <a:rPr i="0" lang="en-US" sz="2500" u="none" cap="none" strike="noStrike">
                <a:solidFill>
                  <a:schemeClr val="lt1"/>
                </a:solidFill>
                <a:latin typeface="Calibri"/>
                <a:ea typeface="Calibri"/>
                <a:cs typeface="Calibri"/>
                <a:sym typeface="Calibri"/>
              </a:rPr>
              <a:t>Predicts the odds based on:</a:t>
            </a:r>
            <a:endParaRPr sz="2500">
              <a:solidFill>
                <a:schemeClr val="lt1"/>
              </a:solidFill>
              <a:latin typeface="Calibri"/>
              <a:ea typeface="Calibri"/>
              <a:cs typeface="Calibri"/>
              <a:sym typeface="Calibri"/>
            </a:endParaRPr>
          </a:p>
          <a:p>
            <a:pPr indent="-387350" lvl="1" marL="914400" marR="0" rtl="0" algn="l">
              <a:lnSpc>
                <a:spcPct val="100000"/>
              </a:lnSpc>
              <a:spcBef>
                <a:spcPts val="0"/>
              </a:spcBef>
              <a:spcAft>
                <a:spcPts val="0"/>
              </a:spcAft>
              <a:buClr>
                <a:schemeClr val="lt1"/>
              </a:buClr>
              <a:buSzPts val="2500"/>
              <a:buFont typeface="Calibri"/>
              <a:buChar char="○"/>
            </a:pPr>
            <a:r>
              <a:rPr i="0" lang="en-US" sz="2500" u="none" cap="none" strike="noStrike">
                <a:solidFill>
                  <a:schemeClr val="lt1"/>
                </a:solidFill>
                <a:latin typeface="Calibri"/>
                <a:ea typeface="Calibri"/>
                <a:cs typeface="Calibri"/>
                <a:sym typeface="Calibri"/>
              </a:rPr>
              <a:t>Number of Children</a:t>
            </a:r>
            <a:endParaRPr sz="2500">
              <a:solidFill>
                <a:schemeClr val="lt1"/>
              </a:solidFill>
              <a:latin typeface="Calibri"/>
              <a:ea typeface="Calibri"/>
              <a:cs typeface="Calibri"/>
              <a:sym typeface="Calibri"/>
            </a:endParaRPr>
          </a:p>
          <a:p>
            <a:pPr indent="-387350" lvl="1" marL="914400" marR="0" rtl="0" algn="l">
              <a:lnSpc>
                <a:spcPct val="100000"/>
              </a:lnSpc>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Household </a:t>
            </a:r>
            <a:r>
              <a:rPr i="0" lang="en-US" sz="2500" u="none" cap="none" strike="noStrike">
                <a:solidFill>
                  <a:schemeClr val="lt1"/>
                </a:solidFill>
                <a:latin typeface="Calibri"/>
                <a:ea typeface="Calibri"/>
                <a:cs typeface="Calibri"/>
                <a:sym typeface="Calibri"/>
              </a:rPr>
              <a:t>Income</a:t>
            </a:r>
            <a:endParaRPr sz="2500">
              <a:solidFill>
                <a:schemeClr val="lt1"/>
              </a:solidFill>
              <a:latin typeface="Calibri"/>
              <a:ea typeface="Calibri"/>
              <a:cs typeface="Calibri"/>
              <a:sym typeface="Calibri"/>
            </a:endParaRPr>
          </a:p>
          <a:p>
            <a:pPr indent="-387350" lvl="1" marL="914400" marR="0" rtl="0" algn="l">
              <a:lnSpc>
                <a:spcPct val="100000"/>
              </a:lnSpc>
              <a:spcBef>
                <a:spcPts val="0"/>
              </a:spcBef>
              <a:spcAft>
                <a:spcPts val="0"/>
              </a:spcAft>
              <a:buClr>
                <a:schemeClr val="lt1"/>
              </a:buClr>
              <a:buSzPts val="2500"/>
              <a:buFont typeface="Calibri"/>
              <a:buChar char="○"/>
            </a:pPr>
            <a:r>
              <a:rPr i="0" lang="en-US" sz="2500" u="none" cap="none" strike="noStrike">
                <a:solidFill>
                  <a:schemeClr val="lt1"/>
                </a:solidFill>
                <a:latin typeface="Calibri"/>
                <a:ea typeface="Calibri"/>
                <a:cs typeface="Calibri"/>
                <a:sym typeface="Calibri"/>
              </a:rPr>
              <a:t>Family Size</a:t>
            </a:r>
            <a:endParaRPr sz="2500">
              <a:solidFill>
                <a:schemeClr val="lt1"/>
              </a:solidFill>
              <a:latin typeface="Calibri"/>
              <a:ea typeface="Calibri"/>
              <a:cs typeface="Calibri"/>
              <a:sym typeface="Calibri"/>
            </a:endParaRPr>
          </a:p>
          <a:p>
            <a:pPr indent="-387350" lvl="1" marL="914400" marR="0" rtl="0" algn="l">
              <a:lnSpc>
                <a:spcPct val="100000"/>
              </a:lnSpc>
              <a:spcBef>
                <a:spcPts val="0"/>
              </a:spcBef>
              <a:spcAft>
                <a:spcPts val="0"/>
              </a:spcAft>
              <a:buClr>
                <a:schemeClr val="lt1"/>
              </a:buClr>
              <a:buSzPts val="2500"/>
              <a:buFont typeface="Calibri"/>
              <a:buChar char="○"/>
            </a:pPr>
            <a:r>
              <a:rPr i="0" lang="en-US" sz="2500" u="none" cap="none" strike="noStrike">
                <a:solidFill>
                  <a:schemeClr val="lt1"/>
                </a:solidFill>
                <a:latin typeface="Calibri"/>
                <a:ea typeface="Calibri"/>
                <a:cs typeface="Calibri"/>
                <a:sym typeface="Calibri"/>
              </a:rPr>
              <a:t>Gender</a:t>
            </a:r>
            <a:endParaRPr sz="2500">
              <a:solidFill>
                <a:schemeClr val="lt1"/>
              </a:solidFill>
              <a:latin typeface="Calibri"/>
              <a:ea typeface="Calibri"/>
              <a:cs typeface="Calibri"/>
              <a:sym typeface="Calibri"/>
            </a:endParaRPr>
          </a:p>
          <a:p>
            <a:pPr indent="-387350" lvl="1" marL="914400" marR="0" rtl="0" algn="l">
              <a:lnSpc>
                <a:spcPct val="100000"/>
              </a:lnSpc>
              <a:spcBef>
                <a:spcPts val="0"/>
              </a:spcBef>
              <a:spcAft>
                <a:spcPts val="0"/>
              </a:spcAft>
              <a:buClr>
                <a:schemeClr val="lt1"/>
              </a:buClr>
              <a:buSzPts val="2500"/>
              <a:buFont typeface="Calibri"/>
              <a:buChar char="○"/>
            </a:pPr>
            <a:r>
              <a:rPr i="0" lang="en-US" sz="2500" u="none" cap="none" strike="noStrike">
                <a:solidFill>
                  <a:schemeClr val="lt1"/>
                </a:solidFill>
                <a:latin typeface="Calibri"/>
                <a:ea typeface="Calibri"/>
                <a:cs typeface="Calibri"/>
                <a:sym typeface="Calibri"/>
              </a:rPr>
              <a:t>Own Car</a:t>
            </a:r>
            <a:endParaRPr sz="2500">
              <a:solidFill>
                <a:schemeClr val="lt1"/>
              </a:solidFill>
              <a:latin typeface="Calibri"/>
              <a:ea typeface="Calibri"/>
              <a:cs typeface="Calibri"/>
              <a:sym typeface="Calibri"/>
            </a:endParaRPr>
          </a:p>
          <a:p>
            <a:pPr indent="-387350" lvl="1" marL="914400" marR="0" rtl="0" algn="l">
              <a:lnSpc>
                <a:spcPct val="100000"/>
              </a:lnSpc>
              <a:spcBef>
                <a:spcPts val="0"/>
              </a:spcBef>
              <a:spcAft>
                <a:spcPts val="0"/>
              </a:spcAft>
              <a:buClr>
                <a:schemeClr val="lt1"/>
              </a:buClr>
              <a:buSzPts val="2500"/>
              <a:buFont typeface="Calibri"/>
              <a:buChar char="○"/>
            </a:pPr>
            <a:r>
              <a:rPr i="0" lang="en-US" sz="2500" u="none" cap="none" strike="noStrike">
                <a:solidFill>
                  <a:schemeClr val="lt1"/>
                </a:solidFill>
                <a:latin typeface="Calibri"/>
                <a:ea typeface="Calibri"/>
                <a:cs typeface="Calibri"/>
                <a:sym typeface="Calibri"/>
              </a:rPr>
              <a:t>Own Realty</a:t>
            </a:r>
            <a:endParaRPr sz="2500">
              <a:solidFill>
                <a:schemeClr val="lt1"/>
              </a:solidFill>
              <a:latin typeface="Calibri"/>
              <a:ea typeface="Calibri"/>
              <a:cs typeface="Calibri"/>
              <a:sym typeface="Calibri"/>
            </a:endParaRPr>
          </a:p>
          <a:p>
            <a:pPr indent="-387350" lvl="0" marL="457200" marR="0" rtl="0" algn="l">
              <a:lnSpc>
                <a:spcPct val="100000"/>
              </a:lnSpc>
              <a:spcBef>
                <a:spcPts val="0"/>
              </a:spcBef>
              <a:spcAft>
                <a:spcPts val="0"/>
              </a:spcAft>
              <a:buClr>
                <a:schemeClr val="lt1"/>
              </a:buClr>
              <a:buSzPts val="2500"/>
              <a:buFont typeface="Calibri"/>
              <a:buChar char="●"/>
            </a:pPr>
            <a:r>
              <a:rPr i="0" lang="en-US" sz="2500" u="none" cap="none" strike="noStrike">
                <a:solidFill>
                  <a:schemeClr val="lt1"/>
                </a:solidFill>
                <a:latin typeface="Calibri"/>
                <a:ea typeface="Calibri"/>
                <a:cs typeface="Calibri"/>
                <a:sym typeface="Calibri"/>
              </a:rPr>
              <a:t>Regression Model</a:t>
            </a:r>
            <a:endParaRPr i="0" sz="2500" u="none" cap="none" strike="noStrike">
              <a:solidFill>
                <a:schemeClr val="lt1"/>
              </a:solidFill>
              <a:latin typeface="Calibri"/>
              <a:ea typeface="Calibri"/>
              <a:cs typeface="Calibri"/>
              <a:sym typeface="Calibri"/>
            </a:endParaRPr>
          </a:p>
        </p:txBody>
      </p:sp>
      <p:pic>
        <p:nvPicPr>
          <p:cNvPr id="110" name="Google Shape;110;g1048cf7c575_0_88"/>
          <p:cNvPicPr preferRelativeResize="0"/>
          <p:nvPr/>
        </p:nvPicPr>
        <p:blipFill>
          <a:blip r:embed="rId4">
            <a:alphaModFix/>
          </a:blip>
          <a:stretch>
            <a:fillRect/>
          </a:stretch>
        </p:blipFill>
        <p:spPr>
          <a:xfrm>
            <a:off x="1662000" y="3625650"/>
            <a:ext cx="3977248" cy="2753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3"/>
          <p:cNvSpPr/>
          <p:nvPr/>
        </p:nvSpPr>
        <p:spPr>
          <a:xfrm flipH="1" rot="10800000">
            <a:off x="3900" y="125"/>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txBox="1"/>
          <p:nvPr/>
        </p:nvSpPr>
        <p:spPr>
          <a:xfrm>
            <a:off x="1191850" y="1855575"/>
            <a:ext cx="4003800" cy="3393000"/>
          </a:xfrm>
          <a:prstGeom prst="rect">
            <a:avLst/>
          </a:prstGeom>
          <a:noFill/>
          <a:ln>
            <a:noFill/>
          </a:ln>
        </p:spPr>
        <p:txBody>
          <a:bodyPr anchorCtr="0" anchor="t" bIns="45700" lIns="91425" spcFirstLastPara="1" rIns="91425" wrap="square" tIns="45700">
            <a:normAutofit/>
          </a:bodyPr>
          <a:lstStyle/>
          <a:p>
            <a:pPr indent="-247650" lvl="0" marL="228600" marR="0" rtl="0" algn="l">
              <a:lnSpc>
                <a:spcPct val="100000"/>
              </a:lnSpc>
              <a:spcBef>
                <a:spcPts val="0"/>
              </a:spcBef>
              <a:spcAft>
                <a:spcPts val="0"/>
              </a:spcAft>
              <a:buClr>
                <a:schemeClr val="lt1"/>
              </a:buClr>
              <a:buSzPts val="1900"/>
              <a:buFont typeface="Calibri"/>
              <a:buChar char="•"/>
            </a:pPr>
            <a:r>
              <a:rPr i="0" lang="en-US" sz="1900" u="none" cap="none" strike="noStrike">
                <a:solidFill>
                  <a:schemeClr val="lt1"/>
                </a:solidFill>
                <a:latin typeface="Calibri"/>
                <a:ea typeface="Calibri"/>
                <a:cs typeface="Calibri"/>
                <a:sym typeface="Calibri"/>
              </a:rPr>
              <a:t>Python (Jupyter Notebook, Pandas, numpy, sklearn, matplo</a:t>
            </a:r>
            <a:r>
              <a:rPr lang="en-US" sz="1900">
                <a:solidFill>
                  <a:schemeClr val="lt1"/>
                </a:solidFill>
                <a:latin typeface="Calibri"/>
                <a:ea typeface="Calibri"/>
                <a:cs typeface="Calibri"/>
                <a:sym typeface="Calibri"/>
              </a:rPr>
              <a:t>tlib</a:t>
            </a:r>
            <a:r>
              <a:rPr i="0" lang="en-US" sz="1900" u="none" cap="none" strike="noStrike">
                <a:solidFill>
                  <a:schemeClr val="lt1"/>
                </a:solidFill>
                <a:latin typeface="Calibri"/>
                <a:ea typeface="Calibri"/>
                <a:cs typeface="Calibri"/>
                <a:sym typeface="Calibri"/>
              </a:rPr>
              <a:t>)</a:t>
            </a:r>
            <a:endParaRPr i="0" sz="1700" u="none" cap="none" strike="noStrike">
              <a:solidFill>
                <a:schemeClr val="lt1"/>
              </a:solidFill>
              <a:latin typeface="Calibri"/>
              <a:ea typeface="Calibri"/>
              <a:cs typeface="Calibri"/>
              <a:sym typeface="Calibri"/>
            </a:endParaRPr>
          </a:p>
          <a:p>
            <a:pPr indent="-247650" lvl="0" marL="228600" marR="0" rtl="0" algn="l">
              <a:lnSpc>
                <a:spcPct val="100000"/>
              </a:lnSpc>
              <a:spcBef>
                <a:spcPts val="1000"/>
              </a:spcBef>
              <a:spcAft>
                <a:spcPts val="0"/>
              </a:spcAft>
              <a:buClr>
                <a:schemeClr val="lt1"/>
              </a:buClr>
              <a:buSzPts val="1900"/>
              <a:buFont typeface="Calibri"/>
              <a:buChar char="•"/>
            </a:pPr>
            <a:r>
              <a:rPr i="0" lang="en-US" sz="1900" u="none" cap="none" strike="noStrike">
                <a:solidFill>
                  <a:schemeClr val="lt1"/>
                </a:solidFill>
                <a:latin typeface="Calibri"/>
                <a:ea typeface="Calibri"/>
                <a:cs typeface="Calibri"/>
                <a:sym typeface="Calibri"/>
              </a:rPr>
              <a:t>Flask</a:t>
            </a:r>
            <a:endParaRPr i="0" sz="1700" u="none" cap="none" strike="noStrike">
              <a:solidFill>
                <a:schemeClr val="lt1"/>
              </a:solidFill>
              <a:latin typeface="Calibri"/>
              <a:ea typeface="Calibri"/>
              <a:cs typeface="Calibri"/>
              <a:sym typeface="Calibri"/>
            </a:endParaRPr>
          </a:p>
          <a:p>
            <a:pPr indent="-247650" lvl="0" marL="228600" marR="0" rtl="0" algn="l">
              <a:lnSpc>
                <a:spcPct val="100000"/>
              </a:lnSpc>
              <a:spcBef>
                <a:spcPts val="1000"/>
              </a:spcBef>
              <a:spcAft>
                <a:spcPts val="0"/>
              </a:spcAft>
              <a:buClr>
                <a:schemeClr val="lt1"/>
              </a:buClr>
              <a:buSzPts val="1900"/>
              <a:buFont typeface="Calibri"/>
              <a:buChar char="•"/>
            </a:pPr>
            <a:r>
              <a:rPr i="0" lang="en-US" sz="1900" u="none" cap="none" strike="noStrike">
                <a:solidFill>
                  <a:schemeClr val="lt1"/>
                </a:solidFill>
                <a:latin typeface="Calibri"/>
                <a:ea typeface="Calibri"/>
                <a:cs typeface="Calibri"/>
                <a:sym typeface="Calibri"/>
              </a:rPr>
              <a:t>SQL/ Postgres DB</a:t>
            </a:r>
            <a:endParaRPr i="0" sz="1700" u="none" cap="none" strike="noStrike">
              <a:solidFill>
                <a:schemeClr val="lt1"/>
              </a:solidFill>
              <a:highlight>
                <a:srgbClr val="FFFF00"/>
              </a:highlight>
              <a:latin typeface="Calibri"/>
              <a:ea typeface="Calibri"/>
              <a:cs typeface="Calibri"/>
              <a:sym typeface="Calibri"/>
            </a:endParaRPr>
          </a:p>
          <a:p>
            <a:pPr indent="-247650" lvl="0" marL="228600" marR="0" rtl="0" algn="l">
              <a:lnSpc>
                <a:spcPct val="100000"/>
              </a:lnSpc>
              <a:spcBef>
                <a:spcPts val="1000"/>
              </a:spcBef>
              <a:spcAft>
                <a:spcPts val="0"/>
              </a:spcAft>
              <a:buClr>
                <a:schemeClr val="lt1"/>
              </a:buClr>
              <a:buSzPts val="1900"/>
              <a:buFont typeface="Calibri"/>
              <a:buChar char="•"/>
            </a:pPr>
            <a:r>
              <a:rPr i="0" lang="en-US" sz="1900" u="none" cap="none" strike="noStrike">
                <a:solidFill>
                  <a:schemeClr val="lt1"/>
                </a:solidFill>
                <a:latin typeface="Calibri"/>
                <a:ea typeface="Calibri"/>
                <a:cs typeface="Calibri"/>
                <a:sym typeface="Calibri"/>
              </a:rPr>
              <a:t>HTML/ CSS (Bootstrap)</a:t>
            </a:r>
            <a:endParaRPr i="0" sz="1700" u="none" cap="none" strike="noStrike">
              <a:solidFill>
                <a:schemeClr val="lt1"/>
              </a:solidFill>
              <a:latin typeface="Calibri"/>
              <a:ea typeface="Calibri"/>
              <a:cs typeface="Calibri"/>
              <a:sym typeface="Calibri"/>
            </a:endParaRPr>
          </a:p>
          <a:p>
            <a:pPr indent="-247650" lvl="0" marL="228600" marR="0" rtl="0" algn="l">
              <a:lnSpc>
                <a:spcPct val="100000"/>
              </a:lnSpc>
              <a:spcBef>
                <a:spcPts val="1000"/>
              </a:spcBef>
              <a:spcAft>
                <a:spcPts val="0"/>
              </a:spcAft>
              <a:buClr>
                <a:schemeClr val="lt1"/>
              </a:buClr>
              <a:buSzPts val="1900"/>
              <a:buFont typeface="Calibri"/>
              <a:buChar char="•"/>
            </a:pPr>
            <a:r>
              <a:rPr i="0" lang="en-US" sz="1900" u="none" cap="none" strike="noStrike">
                <a:solidFill>
                  <a:schemeClr val="lt1"/>
                </a:solidFill>
                <a:latin typeface="Calibri"/>
                <a:ea typeface="Calibri"/>
                <a:cs typeface="Calibri"/>
                <a:sym typeface="Calibri"/>
              </a:rPr>
              <a:t>C</a:t>
            </a:r>
            <a:r>
              <a:rPr lang="en-US" sz="1900">
                <a:solidFill>
                  <a:schemeClr val="lt1"/>
                </a:solidFill>
                <a:latin typeface="Calibri"/>
                <a:ea typeface="Calibri"/>
                <a:cs typeface="Calibri"/>
                <a:sym typeface="Calibri"/>
              </a:rPr>
              <a:t>SV</a:t>
            </a:r>
            <a:endParaRPr sz="1900">
              <a:solidFill>
                <a:schemeClr val="lt1"/>
              </a:solidFill>
              <a:latin typeface="Calibri"/>
              <a:ea typeface="Calibri"/>
              <a:cs typeface="Calibri"/>
              <a:sym typeface="Calibri"/>
            </a:endParaRPr>
          </a:p>
          <a:p>
            <a:pPr indent="-247650" lvl="0" marL="228600" marR="0" rtl="0" algn="l">
              <a:lnSpc>
                <a:spcPct val="100000"/>
              </a:lnSpc>
              <a:spcBef>
                <a:spcPts val="1000"/>
              </a:spcBef>
              <a:spcAft>
                <a:spcPts val="0"/>
              </a:spcAft>
              <a:buClr>
                <a:schemeClr val="lt1"/>
              </a:buClr>
              <a:buSzPts val="1900"/>
              <a:buFont typeface="Calibri"/>
              <a:buChar char="•"/>
            </a:pPr>
            <a:r>
              <a:rPr i="0" lang="en-US" sz="1900" u="none" cap="none" strike="noStrike">
                <a:solidFill>
                  <a:schemeClr val="lt1"/>
                </a:solidFill>
                <a:latin typeface="Calibri"/>
                <a:ea typeface="Calibri"/>
                <a:cs typeface="Calibri"/>
                <a:sym typeface="Calibri"/>
              </a:rPr>
              <a:t>Machine Learning</a:t>
            </a:r>
            <a:endParaRPr i="0" sz="2500" u="none" cap="none" strike="noStrike">
              <a:solidFill>
                <a:schemeClr val="lt1"/>
              </a:solidFill>
              <a:latin typeface="Calibri"/>
              <a:ea typeface="Calibri"/>
              <a:cs typeface="Calibri"/>
              <a:sym typeface="Calibri"/>
            </a:endParaRPr>
          </a:p>
        </p:txBody>
      </p:sp>
      <p:sp>
        <p:nvSpPr>
          <p:cNvPr id="117" name="Google Shape;117;p3"/>
          <p:cNvSpPr txBox="1"/>
          <p:nvPr>
            <p:ph type="title"/>
          </p:nvPr>
        </p:nvSpPr>
        <p:spPr>
          <a:xfrm>
            <a:off x="-7800" y="309598"/>
            <a:ext cx="7940400" cy="80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sz="4800">
                <a:solidFill>
                  <a:schemeClr val="lt1"/>
                </a:solidFill>
              </a:rPr>
              <a:t> </a:t>
            </a:r>
            <a:r>
              <a:rPr b="1" lang="en-US" sz="4800">
                <a:solidFill>
                  <a:schemeClr val="lt1"/>
                </a:solidFill>
              </a:rPr>
              <a:t>Technologies</a:t>
            </a:r>
            <a:endParaRPr b="1" sz="4800">
              <a:solidFill>
                <a:schemeClr val="lt1"/>
              </a:solidFill>
            </a:endParaRPr>
          </a:p>
        </p:txBody>
      </p:sp>
      <p:pic>
        <p:nvPicPr>
          <p:cNvPr id="118" name="Google Shape;118;p3"/>
          <p:cNvPicPr preferRelativeResize="0"/>
          <p:nvPr/>
        </p:nvPicPr>
        <p:blipFill>
          <a:blip r:embed="rId4">
            <a:alphaModFix/>
          </a:blip>
          <a:stretch>
            <a:fillRect/>
          </a:stretch>
        </p:blipFill>
        <p:spPr>
          <a:xfrm>
            <a:off x="5431475" y="1422300"/>
            <a:ext cx="1035225" cy="919750"/>
          </a:xfrm>
          <a:prstGeom prst="rect">
            <a:avLst/>
          </a:prstGeom>
          <a:noFill/>
          <a:ln>
            <a:noFill/>
          </a:ln>
        </p:spPr>
      </p:pic>
      <p:pic>
        <p:nvPicPr>
          <p:cNvPr id="119" name="Google Shape;119;p3"/>
          <p:cNvPicPr preferRelativeResize="0"/>
          <p:nvPr/>
        </p:nvPicPr>
        <p:blipFill>
          <a:blip r:embed="rId5">
            <a:alphaModFix/>
          </a:blip>
          <a:stretch>
            <a:fillRect/>
          </a:stretch>
        </p:blipFill>
        <p:spPr>
          <a:xfrm>
            <a:off x="9034450" y="1422300"/>
            <a:ext cx="1035225" cy="919750"/>
          </a:xfrm>
          <a:prstGeom prst="rect">
            <a:avLst/>
          </a:prstGeom>
          <a:noFill/>
          <a:ln>
            <a:noFill/>
          </a:ln>
        </p:spPr>
      </p:pic>
      <p:pic>
        <p:nvPicPr>
          <p:cNvPr id="120" name="Google Shape;120;p3"/>
          <p:cNvPicPr preferRelativeResize="0"/>
          <p:nvPr/>
        </p:nvPicPr>
        <p:blipFill>
          <a:blip r:embed="rId6">
            <a:alphaModFix/>
          </a:blip>
          <a:stretch>
            <a:fillRect/>
          </a:stretch>
        </p:blipFill>
        <p:spPr>
          <a:xfrm>
            <a:off x="7763400" y="1422288"/>
            <a:ext cx="1009212" cy="919750"/>
          </a:xfrm>
          <a:prstGeom prst="rect">
            <a:avLst/>
          </a:prstGeom>
          <a:noFill/>
          <a:ln>
            <a:noFill/>
          </a:ln>
        </p:spPr>
      </p:pic>
      <p:pic>
        <p:nvPicPr>
          <p:cNvPr id="121" name="Google Shape;121;p3"/>
          <p:cNvPicPr preferRelativeResize="0"/>
          <p:nvPr/>
        </p:nvPicPr>
        <p:blipFill>
          <a:blip r:embed="rId7">
            <a:alphaModFix/>
          </a:blip>
          <a:stretch>
            <a:fillRect/>
          </a:stretch>
        </p:blipFill>
        <p:spPr>
          <a:xfrm>
            <a:off x="5431475" y="2609150"/>
            <a:ext cx="2331925" cy="758700"/>
          </a:xfrm>
          <a:prstGeom prst="rect">
            <a:avLst/>
          </a:prstGeom>
          <a:noFill/>
          <a:ln>
            <a:noFill/>
          </a:ln>
        </p:spPr>
      </p:pic>
      <p:pic>
        <p:nvPicPr>
          <p:cNvPr id="122" name="Google Shape;122;p3"/>
          <p:cNvPicPr preferRelativeResize="0"/>
          <p:nvPr/>
        </p:nvPicPr>
        <p:blipFill>
          <a:blip r:embed="rId8">
            <a:alphaModFix/>
          </a:blip>
          <a:stretch>
            <a:fillRect/>
          </a:stretch>
        </p:blipFill>
        <p:spPr>
          <a:xfrm>
            <a:off x="8009150" y="2609150"/>
            <a:ext cx="1983600" cy="758700"/>
          </a:xfrm>
          <a:prstGeom prst="rect">
            <a:avLst/>
          </a:prstGeom>
          <a:noFill/>
          <a:ln>
            <a:noFill/>
          </a:ln>
        </p:spPr>
      </p:pic>
      <p:pic>
        <p:nvPicPr>
          <p:cNvPr id="123" name="Google Shape;123;p3"/>
          <p:cNvPicPr preferRelativeResize="0"/>
          <p:nvPr/>
        </p:nvPicPr>
        <p:blipFill>
          <a:blip r:embed="rId9">
            <a:alphaModFix/>
          </a:blip>
          <a:stretch>
            <a:fillRect/>
          </a:stretch>
        </p:blipFill>
        <p:spPr>
          <a:xfrm>
            <a:off x="5431475" y="3634975"/>
            <a:ext cx="910075" cy="668275"/>
          </a:xfrm>
          <a:prstGeom prst="rect">
            <a:avLst/>
          </a:prstGeom>
          <a:noFill/>
          <a:ln>
            <a:noFill/>
          </a:ln>
        </p:spPr>
      </p:pic>
      <p:pic>
        <p:nvPicPr>
          <p:cNvPr id="124" name="Google Shape;124;p3"/>
          <p:cNvPicPr preferRelativeResize="0"/>
          <p:nvPr/>
        </p:nvPicPr>
        <p:blipFill>
          <a:blip r:embed="rId10">
            <a:alphaModFix/>
          </a:blip>
          <a:stretch>
            <a:fillRect/>
          </a:stretch>
        </p:blipFill>
        <p:spPr>
          <a:xfrm>
            <a:off x="6579913" y="3634975"/>
            <a:ext cx="1561350" cy="668275"/>
          </a:xfrm>
          <a:prstGeom prst="rect">
            <a:avLst/>
          </a:prstGeom>
          <a:noFill/>
          <a:ln>
            <a:noFill/>
          </a:ln>
        </p:spPr>
      </p:pic>
      <p:pic>
        <p:nvPicPr>
          <p:cNvPr id="125" name="Google Shape;125;p3"/>
          <p:cNvPicPr preferRelativeResize="0"/>
          <p:nvPr/>
        </p:nvPicPr>
        <p:blipFill>
          <a:blip r:embed="rId11">
            <a:alphaModFix/>
          </a:blip>
          <a:stretch>
            <a:fillRect/>
          </a:stretch>
        </p:blipFill>
        <p:spPr>
          <a:xfrm>
            <a:off x="6603100" y="1422301"/>
            <a:ext cx="1023900" cy="919725"/>
          </a:xfrm>
          <a:prstGeom prst="rect">
            <a:avLst/>
          </a:prstGeom>
          <a:noFill/>
          <a:ln>
            <a:noFill/>
          </a:ln>
        </p:spPr>
      </p:pic>
      <p:sp>
        <p:nvSpPr>
          <p:cNvPr id="126" name="Google Shape;126;p3"/>
          <p:cNvSpPr txBox="1"/>
          <p:nvPr>
            <p:ph type="title"/>
          </p:nvPr>
        </p:nvSpPr>
        <p:spPr>
          <a:xfrm>
            <a:off x="-7800" y="5044198"/>
            <a:ext cx="7940400" cy="807900"/>
          </a:xfrm>
          <a:prstGeom prst="rect">
            <a:avLst/>
          </a:prstGeom>
          <a:solidFill>
            <a:srgbClr val="000000">
              <a:alpha val="51760"/>
            </a:srgbClr>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sz="4800">
                <a:solidFill>
                  <a:schemeClr val="lt1"/>
                </a:solidFill>
              </a:rPr>
              <a:t> </a:t>
            </a:r>
            <a:r>
              <a:rPr b="1" lang="en-US" sz="4800">
                <a:solidFill>
                  <a:schemeClr val="lt1"/>
                </a:solidFill>
              </a:rPr>
              <a:t>Data Source</a:t>
            </a:r>
            <a:endParaRPr b="1" sz="4800">
              <a:solidFill>
                <a:schemeClr val="lt1"/>
              </a:solidFill>
            </a:endParaRPr>
          </a:p>
        </p:txBody>
      </p:sp>
      <p:pic>
        <p:nvPicPr>
          <p:cNvPr id="127" name="Google Shape;127;p3"/>
          <p:cNvPicPr preferRelativeResize="0"/>
          <p:nvPr/>
        </p:nvPicPr>
        <p:blipFill>
          <a:blip r:embed="rId12">
            <a:alphaModFix/>
          </a:blip>
          <a:stretch>
            <a:fillRect/>
          </a:stretch>
        </p:blipFill>
        <p:spPr>
          <a:xfrm>
            <a:off x="10331525" y="1422298"/>
            <a:ext cx="1266825" cy="409575"/>
          </a:xfrm>
          <a:prstGeom prst="rect">
            <a:avLst/>
          </a:prstGeom>
          <a:noFill/>
          <a:ln>
            <a:noFill/>
          </a:ln>
        </p:spPr>
      </p:pic>
      <p:pic>
        <p:nvPicPr>
          <p:cNvPr id="128" name="Google Shape;128;p3"/>
          <p:cNvPicPr preferRelativeResize="0"/>
          <p:nvPr/>
        </p:nvPicPr>
        <p:blipFill>
          <a:blip r:embed="rId13">
            <a:alphaModFix/>
          </a:blip>
          <a:stretch>
            <a:fillRect/>
          </a:stretch>
        </p:blipFill>
        <p:spPr>
          <a:xfrm>
            <a:off x="10331525" y="1980073"/>
            <a:ext cx="971550" cy="361950"/>
          </a:xfrm>
          <a:prstGeom prst="rect">
            <a:avLst/>
          </a:prstGeom>
          <a:noFill/>
          <a:ln>
            <a:noFill/>
          </a:ln>
        </p:spPr>
      </p:pic>
      <p:pic>
        <p:nvPicPr>
          <p:cNvPr id="129" name="Google Shape;129;p3"/>
          <p:cNvPicPr preferRelativeResize="0"/>
          <p:nvPr/>
        </p:nvPicPr>
        <p:blipFill>
          <a:blip r:embed="rId14">
            <a:alphaModFix/>
          </a:blip>
          <a:stretch>
            <a:fillRect/>
          </a:stretch>
        </p:blipFill>
        <p:spPr>
          <a:xfrm>
            <a:off x="10331525" y="2633750"/>
            <a:ext cx="1266825" cy="758700"/>
          </a:xfrm>
          <a:prstGeom prst="rect">
            <a:avLst/>
          </a:prstGeom>
          <a:noFill/>
          <a:ln>
            <a:noFill/>
          </a:ln>
        </p:spPr>
      </p:pic>
      <p:pic>
        <p:nvPicPr>
          <p:cNvPr id="130" name="Google Shape;130;p3"/>
          <p:cNvPicPr preferRelativeResize="0"/>
          <p:nvPr/>
        </p:nvPicPr>
        <p:blipFill>
          <a:blip r:embed="rId15">
            <a:alphaModFix/>
          </a:blip>
          <a:stretch>
            <a:fillRect/>
          </a:stretch>
        </p:blipFill>
        <p:spPr>
          <a:xfrm>
            <a:off x="8379625" y="3634950"/>
            <a:ext cx="1613125" cy="668275"/>
          </a:xfrm>
          <a:prstGeom prst="rect">
            <a:avLst/>
          </a:prstGeom>
          <a:noFill/>
          <a:ln>
            <a:noFill/>
          </a:ln>
        </p:spPr>
      </p:pic>
      <p:sp>
        <p:nvSpPr>
          <p:cNvPr id="131" name="Google Shape;131;p3"/>
          <p:cNvSpPr txBox="1"/>
          <p:nvPr/>
        </p:nvSpPr>
        <p:spPr>
          <a:xfrm>
            <a:off x="647750" y="5933100"/>
            <a:ext cx="9345000" cy="758700"/>
          </a:xfrm>
          <a:prstGeom prst="rect">
            <a:avLst/>
          </a:prstGeom>
          <a:noFill/>
          <a:ln>
            <a:noFill/>
          </a:ln>
        </p:spPr>
        <p:txBody>
          <a:bodyPr anchorCtr="0" anchor="t" bIns="45700" lIns="91425" spcFirstLastPara="1" rIns="91425" wrap="square" tIns="45700">
            <a:normAutofit lnSpcReduction="10000"/>
          </a:bodyPr>
          <a:lstStyle/>
          <a:p>
            <a:pPr indent="0" lvl="0" marL="457200" marR="0" rtl="0" algn="l">
              <a:lnSpc>
                <a:spcPct val="90000"/>
              </a:lnSpc>
              <a:spcBef>
                <a:spcPts val="0"/>
              </a:spcBef>
              <a:spcAft>
                <a:spcPts val="0"/>
              </a:spcAft>
              <a:buNone/>
            </a:pPr>
            <a:r>
              <a:rPr lang="en-US" sz="1800">
                <a:solidFill>
                  <a:schemeClr val="lt1"/>
                </a:solidFill>
                <a:latin typeface="Calibri"/>
                <a:ea typeface="Calibri"/>
                <a:cs typeface="Calibri"/>
                <a:sym typeface="Calibri"/>
              </a:rPr>
              <a:t>https://www.kaggle.com/rikdifos/credit-card-approval-prediction</a:t>
            </a:r>
            <a:endParaRPr i="0" sz="1400" u="none" cap="none" strike="noStrike">
              <a:solidFill>
                <a:schemeClr val="lt1"/>
              </a:solidFill>
              <a:latin typeface="Calibri"/>
              <a:ea typeface="Calibri"/>
              <a:cs typeface="Calibri"/>
              <a:sym typeface="Calibri"/>
            </a:endParaRPr>
          </a:p>
          <a:p>
            <a:pPr indent="-228600" lvl="0" marL="228600" marR="0" rtl="0" algn="l">
              <a:lnSpc>
                <a:spcPct val="90000"/>
              </a:lnSpc>
              <a:spcBef>
                <a:spcPts val="1000"/>
              </a:spcBef>
              <a:spcAft>
                <a:spcPts val="0"/>
              </a:spcAft>
              <a:buClr>
                <a:srgbClr val="C00000"/>
              </a:buClr>
              <a:buSzPts val="2400"/>
              <a:buFont typeface="Arial"/>
              <a:buNone/>
            </a:pPr>
            <a:r>
              <a:t/>
            </a:r>
            <a:endParaRPr i="0" sz="24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g1028e91a883_1_0"/>
          <p:cNvSpPr/>
          <p:nvPr/>
        </p:nvSpPr>
        <p:spPr>
          <a:xfrm flipH="1" rot="10800000">
            <a:off x="3900" y="125"/>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028e91a883_1_0"/>
          <p:cNvSpPr txBox="1"/>
          <p:nvPr/>
        </p:nvSpPr>
        <p:spPr>
          <a:xfrm>
            <a:off x="926750" y="1825600"/>
            <a:ext cx="10239000" cy="4509000"/>
          </a:xfrm>
          <a:prstGeom prst="rect">
            <a:avLst/>
          </a:prstGeom>
          <a:noFill/>
          <a:ln>
            <a:noFill/>
          </a:ln>
        </p:spPr>
        <p:txBody>
          <a:bodyPr anchorCtr="0" anchor="t" bIns="45700" lIns="91425" spcFirstLastPara="1" rIns="91425" wrap="square" tIns="45700">
            <a:normAutofit lnSpcReduction="20000"/>
          </a:bodyPr>
          <a:lstStyle/>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Data Cleaning</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Removing extraneous columns</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Null values</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Duplicates</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Merging datasets by grouping the datasets</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Individual scatter plots for each feature</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Regularization: Coefficient plots </a:t>
            </a:r>
            <a:r>
              <a:rPr lang="en-US" sz="2000">
                <a:solidFill>
                  <a:schemeClr val="lt1"/>
                </a:solidFill>
                <a:highlight>
                  <a:srgbClr val="C00000"/>
                </a:highlight>
                <a:latin typeface="Calibri"/>
                <a:ea typeface="Calibri"/>
                <a:cs typeface="Calibri"/>
                <a:sym typeface="Calibri"/>
              </a:rPr>
              <a:t>XXXX</a:t>
            </a:r>
            <a:endParaRPr sz="2000">
              <a:solidFill>
                <a:schemeClr val="lt1"/>
              </a:solidFill>
              <a:highlight>
                <a:srgbClr val="C00000"/>
              </a:highlight>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Function to test the familiar Regressors</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Scaling the data</a:t>
            </a:r>
            <a:endParaRPr sz="2000">
              <a:solidFill>
                <a:schemeClr val="lt1"/>
              </a:solidFill>
              <a:highlight>
                <a:srgbClr val="C00000"/>
              </a:highlight>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Model Selection &amp; Prediction</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MSE &amp; R-squared score: Lesson Learnt</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Exported the model </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Flask implementation</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Heroku deployment</a:t>
            </a:r>
            <a:endParaRPr sz="2000">
              <a:solidFill>
                <a:schemeClr val="lt1"/>
              </a:solidFill>
              <a:latin typeface="Calibri"/>
              <a:ea typeface="Calibri"/>
              <a:cs typeface="Calibri"/>
              <a:sym typeface="Calibri"/>
            </a:endParaRPr>
          </a:p>
        </p:txBody>
      </p:sp>
      <p:sp>
        <p:nvSpPr>
          <p:cNvPr id="138" name="Google Shape;138;g1028e91a883_1_0"/>
          <p:cNvSpPr txBox="1"/>
          <p:nvPr>
            <p:ph type="title"/>
          </p:nvPr>
        </p:nvSpPr>
        <p:spPr>
          <a:xfrm>
            <a:off x="-7800" y="-11024"/>
            <a:ext cx="7940400" cy="1357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b="1" lang="en-US" sz="4800">
                <a:solidFill>
                  <a:srgbClr val="FFFFFF"/>
                </a:solidFill>
              </a:rPr>
              <a:t> Process</a:t>
            </a:r>
            <a:endParaRPr b="1" sz="4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gfc914c605c_1_0"/>
          <p:cNvSpPr/>
          <p:nvPr/>
        </p:nvSpPr>
        <p:spPr>
          <a:xfrm flipH="1" rot="10800000">
            <a:off x="3900" y="125"/>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fc914c605c_1_0"/>
          <p:cNvSpPr txBox="1"/>
          <p:nvPr>
            <p:ph type="title"/>
          </p:nvPr>
        </p:nvSpPr>
        <p:spPr>
          <a:xfrm>
            <a:off x="-7800" y="309598"/>
            <a:ext cx="7940400" cy="807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91666"/>
              <a:buFont typeface="Calibri"/>
              <a:buNone/>
            </a:pPr>
            <a:r>
              <a:rPr b="1" lang="en-US" sz="4800">
                <a:solidFill>
                  <a:schemeClr val="lt1"/>
                </a:solidFill>
              </a:rPr>
              <a:t> Data Preparation and Overview</a:t>
            </a:r>
            <a:endParaRPr b="1" sz="4800">
              <a:solidFill>
                <a:schemeClr val="lt1"/>
              </a:solidFill>
            </a:endParaRPr>
          </a:p>
        </p:txBody>
      </p:sp>
      <p:sp>
        <p:nvSpPr>
          <p:cNvPr id="145" name="Google Shape;145;gfc914c605c_1_0"/>
          <p:cNvSpPr txBox="1"/>
          <p:nvPr/>
        </p:nvSpPr>
        <p:spPr>
          <a:xfrm>
            <a:off x="327875" y="4910813"/>
            <a:ext cx="3777900" cy="1718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500">
              <a:solidFill>
                <a:schemeClr val="lt1"/>
              </a:solidFill>
              <a:latin typeface="Calibri"/>
              <a:ea typeface="Calibri"/>
              <a:cs typeface="Calibri"/>
              <a:sym typeface="Calibri"/>
            </a:endParaRPr>
          </a:p>
        </p:txBody>
      </p:sp>
      <p:pic>
        <p:nvPicPr>
          <p:cNvPr id="146" name="Google Shape;146;gfc914c605c_1_0"/>
          <p:cNvPicPr preferRelativeResize="0"/>
          <p:nvPr/>
        </p:nvPicPr>
        <p:blipFill>
          <a:blip r:embed="rId4">
            <a:alphaModFix/>
          </a:blip>
          <a:stretch>
            <a:fillRect/>
          </a:stretch>
        </p:blipFill>
        <p:spPr>
          <a:xfrm>
            <a:off x="7518100" y="2048861"/>
            <a:ext cx="2239375" cy="3008825"/>
          </a:xfrm>
          <a:prstGeom prst="rect">
            <a:avLst/>
          </a:prstGeom>
          <a:noFill/>
          <a:ln>
            <a:noFill/>
          </a:ln>
        </p:spPr>
      </p:pic>
      <p:pic>
        <p:nvPicPr>
          <p:cNvPr id="147" name="Google Shape;147;gfc914c605c_1_0"/>
          <p:cNvPicPr preferRelativeResize="0"/>
          <p:nvPr/>
        </p:nvPicPr>
        <p:blipFill>
          <a:blip r:embed="rId5">
            <a:alphaModFix/>
          </a:blip>
          <a:stretch>
            <a:fillRect/>
          </a:stretch>
        </p:blipFill>
        <p:spPr>
          <a:xfrm>
            <a:off x="1067550" y="2048847"/>
            <a:ext cx="3872974" cy="270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g1045f3adab3_0_40"/>
          <p:cNvSpPr/>
          <p:nvPr/>
        </p:nvSpPr>
        <p:spPr>
          <a:xfrm flipH="1" rot="10800000">
            <a:off x="3900" y="125"/>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1045f3adab3_0_40"/>
          <p:cNvSpPr txBox="1"/>
          <p:nvPr>
            <p:ph type="title"/>
          </p:nvPr>
        </p:nvSpPr>
        <p:spPr>
          <a:xfrm>
            <a:off x="-7800" y="309598"/>
            <a:ext cx="7940400" cy="807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91666"/>
              <a:buFont typeface="Calibri"/>
              <a:buNone/>
            </a:pPr>
            <a:r>
              <a:rPr b="1" lang="en-US" sz="4800">
                <a:solidFill>
                  <a:schemeClr val="lt1"/>
                </a:solidFill>
              </a:rPr>
              <a:t> Data Preparation and Overview</a:t>
            </a:r>
            <a:endParaRPr b="1" sz="4800">
              <a:solidFill>
                <a:schemeClr val="lt1"/>
              </a:solidFill>
            </a:endParaRPr>
          </a:p>
        </p:txBody>
      </p:sp>
      <p:sp>
        <p:nvSpPr>
          <p:cNvPr id="154" name="Google Shape;154;g1045f3adab3_0_40"/>
          <p:cNvSpPr txBox="1"/>
          <p:nvPr/>
        </p:nvSpPr>
        <p:spPr>
          <a:xfrm>
            <a:off x="327875" y="4910813"/>
            <a:ext cx="3777900" cy="1718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500">
              <a:solidFill>
                <a:schemeClr val="lt1"/>
              </a:solidFill>
              <a:latin typeface="Calibri"/>
              <a:ea typeface="Calibri"/>
              <a:cs typeface="Calibri"/>
              <a:sym typeface="Calibri"/>
            </a:endParaRPr>
          </a:p>
        </p:txBody>
      </p:sp>
      <p:pic>
        <p:nvPicPr>
          <p:cNvPr id="155" name="Google Shape;155;g1045f3adab3_0_40"/>
          <p:cNvPicPr preferRelativeResize="0"/>
          <p:nvPr/>
        </p:nvPicPr>
        <p:blipFill>
          <a:blip r:embed="rId4">
            <a:alphaModFix/>
          </a:blip>
          <a:stretch>
            <a:fillRect/>
          </a:stretch>
        </p:blipFill>
        <p:spPr>
          <a:xfrm>
            <a:off x="1564097" y="1952288"/>
            <a:ext cx="3018451" cy="3123375"/>
          </a:xfrm>
          <a:prstGeom prst="rect">
            <a:avLst/>
          </a:prstGeom>
          <a:noFill/>
          <a:ln>
            <a:noFill/>
          </a:ln>
        </p:spPr>
      </p:pic>
      <p:pic>
        <p:nvPicPr>
          <p:cNvPr id="156" name="Google Shape;156;g1045f3adab3_0_40"/>
          <p:cNvPicPr preferRelativeResize="0"/>
          <p:nvPr/>
        </p:nvPicPr>
        <p:blipFill>
          <a:blip r:embed="rId5">
            <a:alphaModFix/>
          </a:blip>
          <a:stretch>
            <a:fillRect/>
          </a:stretch>
        </p:blipFill>
        <p:spPr>
          <a:xfrm>
            <a:off x="6457875" y="1895227"/>
            <a:ext cx="4544300" cy="323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g1045f3adab3_0_12"/>
          <p:cNvSpPr/>
          <p:nvPr/>
        </p:nvSpPr>
        <p:spPr>
          <a:xfrm flipH="1" rot="10800000">
            <a:off x="3900" y="125"/>
            <a:ext cx="15181500" cy="1895100"/>
          </a:xfrm>
          <a:prstGeom prst="rtTriangle">
            <a:avLst/>
          </a:prstGeom>
          <a:solidFill>
            <a:srgbClr val="000000">
              <a:alpha val="607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045f3adab3_0_12"/>
          <p:cNvSpPr txBox="1"/>
          <p:nvPr>
            <p:ph type="title"/>
          </p:nvPr>
        </p:nvSpPr>
        <p:spPr>
          <a:xfrm>
            <a:off x="-7800" y="309598"/>
            <a:ext cx="7940400" cy="80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b="1" lang="en-US" sz="4800">
                <a:solidFill>
                  <a:schemeClr val="lt1"/>
                </a:solidFill>
              </a:rPr>
              <a:t> Machine Learning</a:t>
            </a:r>
            <a:endParaRPr b="1" sz="4800">
              <a:solidFill>
                <a:schemeClr val="lt1"/>
              </a:solidFill>
            </a:endParaRPr>
          </a:p>
        </p:txBody>
      </p:sp>
      <p:sp>
        <p:nvSpPr>
          <p:cNvPr id="163" name="Google Shape;163;g1045f3adab3_0_12"/>
          <p:cNvSpPr txBox="1"/>
          <p:nvPr/>
        </p:nvSpPr>
        <p:spPr>
          <a:xfrm>
            <a:off x="327875" y="4910813"/>
            <a:ext cx="3777900" cy="1718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500">
              <a:solidFill>
                <a:schemeClr val="lt1"/>
              </a:solidFill>
              <a:latin typeface="Calibri"/>
              <a:ea typeface="Calibri"/>
              <a:cs typeface="Calibri"/>
              <a:sym typeface="Calibri"/>
            </a:endParaRPr>
          </a:p>
        </p:txBody>
      </p:sp>
      <p:sp>
        <p:nvSpPr>
          <p:cNvPr id="164" name="Google Shape;164;g1045f3adab3_0_12"/>
          <p:cNvSpPr txBox="1"/>
          <p:nvPr/>
        </p:nvSpPr>
        <p:spPr>
          <a:xfrm>
            <a:off x="511250" y="2445325"/>
            <a:ext cx="5145600" cy="2839500"/>
          </a:xfrm>
          <a:prstGeom prst="rect">
            <a:avLst/>
          </a:prstGeom>
          <a:noFill/>
          <a:ln>
            <a:noFill/>
          </a:ln>
        </p:spPr>
        <p:txBody>
          <a:bodyPr anchorCtr="0" anchor="t" bIns="45700" lIns="91425" spcFirstLastPara="1" rIns="91425" wrap="square" tIns="45700">
            <a:normAutofit/>
          </a:bodyPr>
          <a:lstStyle/>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Supervised Machine Learning Models</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Random Forest</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Logistics Regression</a:t>
            </a:r>
            <a:endParaRPr sz="2000">
              <a:solidFill>
                <a:schemeClr val="lt1"/>
              </a:solidFill>
              <a:latin typeface="Calibri"/>
              <a:ea typeface="Calibri"/>
              <a:cs typeface="Calibri"/>
              <a:sym typeface="Calibri"/>
            </a:endParaRPr>
          </a:p>
          <a:p>
            <a:pPr indent="-355600" lvl="0" marL="457200" rtl="0" algn="l">
              <a:lnSpc>
                <a:spcPct val="115000"/>
              </a:lnSpc>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Used these </a:t>
            </a:r>
            <a:r>
              <a:rPr lang="en-US" sz="2000">
                <a:solidFill>
                  <a:schemeClr val="lt1"/>
                </a:solidFill>
                <a:latin typeface="Calibri"/>
                <a:ea typeface="Calibri"/>
                <a:cs typeface="Calibri"/>
                <a:sym typeface="Calibri"/>
              </a:rPr>
              <a:t>models</a:t>
            </a:r>
            <a:r>
              <a:rPr lang="en-US" sz="2000">
                <a:solidFill>
                  <a:schemeClr val="lt1"/>
                </a:solidFill>
                <a:latin typeface="Calibri"/>
                <a:ea typeface="Calibri"/>
                <a:cs typeface="Calibri"/>
                <a:sym typeface="Calibri"/>
              </a:rPr>
              <a:t> because the dependent variable is binary</a:t>
            </a:r>
            <a:endParaRPr sz="2000">
              <a:solidFill>
                <a:schemeClr val="lt1"/>
              </a:solidFill>
              <a:latin typeface="Calibri"/>
              <a:ea typeface="Calibri"/>
              <a:cs typeface="Calibri"/>
              <a:sym typeface="Calibri"/>
            </a:endParaRPr>
          </a:p>
          <a:p>
            <a:pPr indent="-355600" lvl="1" marL="914400" rtl="0" algn="l">
              <a:lnSpc>
                <a:spcPct val="115000"/>
              </a:lnSpc>
              <a:spcBef>
                <a:spcPts val="0"/>
              </a:spcBef>
              <a:spcAft>
                <a:spcPts val="0"/>
              </a:spcAft>
              <a:buClr>
                <a:schemeClr val="lt1"/>
              </a:buClr>
              <a:buSzPts val="2000"/>
              <a:buFont typeface="Calibri"/>
              <a:buAutoNum type="alphaLcPeriod"/>
            </a:pPr>
            <a:r>
              <a:rPr lang="en-US" sz="2000">
                <a:solidFill>
                  <a:schemeClr val="lt1"/>
                </a:solidFill>
                <a:latin typeface="Calibri"/>
                <a:ea typeface="Calibri"/>
                <a:cs typeface="Calibri"/>
                <a:sym typeface="Calibri"/>
              </a:rPr>
              <a:t>Dependent Variable in this study was “High Risk” and “Low Risk”</a:t>
            </a:r>
            <a:endParaRPr sz="2000">
              <a:solidFill>
                <a:schemeClr val="lt1"/>
              </a:solidFill>
              <a:latin typeface="Calibri"/>
              <a:ea typeface="Calibri"/>
              <a:cs typeface="Calibri"/>
              <a:sym typeface="Calibri"/>
            </a:endParaRPr>
          </a:p>
        </p:txBody>
      </p:sp>
      <p:pic>
        <p:nvPicPr>
          <p:cNvPr id="165" name="Google Shape;165;g1045f3adab3_0_12"/>
          <p:cNvPicPr preferRelativeResize="0"/>
          <p:nvPr/>
        </p:nvPicPr>
        <p:blipFill>
          <a:blip r:embed="rId4">
            <a:alphaModFix/>
          </a:blip>
          <a:stretch>
            <a:fillRect/>
          </a:stretch>
        </p:blipFill>
        <p:spPr>
          <a:xfrm>
            <a:off x="6155550" y="4033000"/>
            <a:ext cx="5814850" cy="2595915"/>
          </a:xfrm>
          <a:prstGeom prst="rect">
            <a:avLst/>
          </a:prstGeom>
          <a:noFill/>
          <a:ln>
            <a:noFill/>
          </a:ln>
        </p:spPr>
      </p:pic>
      <p:pic>
        <p:nvPicPr>
          <p:cNvPr id="166" name="Google Shape;166;g1045f3adab3_0_12"/>
          <p:cNvPicPr preferRelativeResize="0"/>
          <p:nvPr/>
        </p:nvPicPr>
        <p:blipFill>
          <a:blip r:embed="rId5">
            <a:alphaModFix/>
          </a:blip>
          <a:stretch>
            <a:fillRect/>
          </a:stretch>
        </p:blipFill>
        <p:spPr>
          <a:xfrm>
            <a:off x="6155550" y="1220325"/>
            <a:ext cx="5814849" cy="24478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2021-10-08T00:19:08Z</dcterms:created>
  <dc:creator>Marie Prosper</dc:creator>
</cp:coreProperties>
</file>